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Nunito"/>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Alyssa N Byrn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bold.fntdata"/><Relationship Id="rId14" Type="http://schemas.openxmlformats.org/officeDocument/2006/relationships/slide" Target="slides/slide9.xml"/><Relationship Id="rId36" Type="http://schemas.openxmlformats.org/officeDocument/2006/relationships/font" Target="fonts/Nunito-regular.fntdata"/><Relationship Id="rId17" Type="http://schemas.openxmlformats.org/officeDocument/2006/relationships/slide" Target="slides/slide12.xml"/><Relationship Id="rId39" Type="http://schemas.openxmlformats.org/officeDocument/2006/relationships/font" Target="fonts/Nunito-boldItalic.fntdata"/><Relationship Id="rId16" Type="http://schemas.openxmlformats.org/officeDocument/2006/relationships/slide" Target="slides/slide11.xml"/><Relationship Id="rId38" Type="http://schemas.openxmlformats.org/officeDocument/2006/relationships/font" Target="fonts/Nunito-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0-28T17:57:59.773">
    <p:pos x="6000" y="0"/>
    <p:text>Possible different example: mutual exclusion http://www.cs.cmu.edu/~modelcheck/tour.htm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As you can see from how complicated the model of just a simple microwave oven is, you can imagine these models get really large really quickly. This is called the state-explosion problem. A lot of work has been done in solving this problem, including work in eliminating redundant states and bounding the amount of execution traces to test.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Coq has been used to build verified aspects of systems, including a certified compiler (compCERT) and an ongoing project involving a verified implementation of LLVM (Vellvm)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second method is challenging, because you must prove that your representation is, in fact, an accurate one. Most work in verifying autonomous systems has used the former approach of building a system from scratch using a modeling language and a model checker.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‘B’ means “the agent believes”, ‘♦’ means “at some future moment in time”, ‘ロ’ means “at all future moments in time”, and ‘I’ means “the agent intends”.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 UAS can include multiple UAVs, a communication link to the ground-based pilot station, and launch-and-recovery systems.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Challenges:  First, the Rules of the Air are neither precise nor unambiguous. Next, the number of rules is too large to tackle them all within this study. Finally, some of the rules implicitly use quite complex notions, such as “likelihood”, “knowledge”, “the other pilot’s intention”, “expectation”, and so on.</a:t>
            </a:r>
          </a:p>
          <a:p>
            <a:pPr lvl="0">
              <a:spcBef>
                <a:spcPts val="0"/>
              </a:spcBef>
              <a:buNone/>
            </a:pPr>
            <a:r>
              <a:t/>
            </a:r>
            <a:endParaRPr/>
          </a:p>
          <a:p>
            <a:pPr lvl="0">
              <a:spcBef>
                <a:spcPts val="0"/>
              </a:spcBef>
              <a:buNone/>
            </a:pPr>
            <a:r>
              <a:rPr lang="en"/>
              <a:t>The built their model using the modeling language Gwendolen. They used temporal logic in their model checker AJPF. </a:t>
            </a:r>
          </a:p>
          <a:p>
            <a:pPr lvl="0">
              <a:spcBef>
                <a:spcPts val="0"/>
              </a:spcBef>
              <a:buNone/>
            </a:pPr>
            <a:r>
              <a:t/>
            </a:r>
            <a:endParaRPr/>
          </a:p>
          <a:p>
            <a:pPr lvl="0">
              <a:spcBef>
                <a:spcPts val="0"/>
              </a:spcBef>
              <a:buNone/>
            </a:pPr>
            <a:r>
              <a:rPr lang="en"/>
              <a:t>In this study, they did in fact use a rational agent model.  This was to allow more “intelligence” in the UAS agent itself. This extended the agent’s choices to take into account not only the UAS’s situation but also the agent’s beliefs about the intentions of other UAS/aircraft, and to consider more than the literal meaning of the Rules of the Air. Specifically, this can account for the implicit assumptions within these rules.</a:t>
            </a:r>
          </a:p>
          <a:p>
            <a:pPr lvl="0">
              <a:spcBef>
                <a:spcPts val="0"/>
              </a:spcBef>
              <a:buNone/>
            </a:pPr>
            <a:r>
              <a:t/>
            </a:r>
            <a:endParaRPr/>
          </a:p>
          <a:p>
            <a:pPr lvl="0">
              <a:spcBef>
                <a:spcPts val="0"/>
              </a:spcBef>
              <a:buNone/>
            </a:pPr>
            <a:r>
              <a:rPr lang="en"/>
              <a:t>An example of the rules used to construct the agent is the following: IF aircraft_approaching_head_on THEN turn_right</a:t>
            </a:r>
          </a:p>
          <a:p>
            <a:pPr lvl="0">
              <a:spcBef>
                <a:spcPts val="0"/>
              </a:spcBef>
              <a:buNone/>
            </a:pPr>
            <a:r>
              <a:t/>
            </a:r>
            <a:endParaRPr/>
          </a:p>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This complex architecture took hours to verify on AJPF.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1. Sense and Avoid: “. . . when two aircraft are approaching head-on, or approximately so, in the air and there is danger of collision, each shall alter its course to the right.” (Section 2.4.10) </a:t>
            </a:r>
          </a:p>
          <a:p>
            <a:pPr lvl="0">
              <a:spcBef>
                <a:spcPts val="0"/>
              </a:spcBef>
              <a:buNone/>
            </a:pPr>
            <a:r>
              <a:rPr lang="en"/>
              <a:t>2. Navigation in Aerodrome Airspace: “[An aircraft in the vicinity of an aerodrome must] make all turns to the left unless [told otherwise].” (Section 2.4.12(1)(b)) </a:t>
            </a:r>
          </a:p>
          <a:p>
            <a:pPr lvl="0">
              <a:spcBef>
                <a:spcPts val="0"/>
              </a:spcBef>
              <a:buNone/>
            </a:pPr>
            <a:r>
              <a:rPr lang="en"/>
              <a:t>3. Air Traffic Control (ATC) Clearance: “An aircraft shall not taxi on the apron or the manoeuvring area of an aerodrome without [permission].” (Section 2.7.40)</a:t>
            </a:r>
          </a:p>
          <a:p>
            <a:pPr lvl="0">
              <a:spcBef>
                <a:spcPts val="0"/>
              </a:spcBef>
              <a:buNone/>
            </a:pPr>
            <a:r>
              <a:t/>
            </a:r>
            <a:endParaRPr/>
          </a:p>
          <a:p>
            <a:pPr lvl="0">
              <a:spcBef>
                <a:spcPts val="0"/>
              </a:spcBef>
              <a:buNone/>
            </a:pPr>
            <a:r>
              <a:rPr lang="en"/>
              <a:t>Their model met all of these properties.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based on the bicycle model </a:t>
            </a:r>
          </a:p>
          <a:p>
            <a:pPr lvl="0">
              <a:spcBef>
                <a:spcPts val="0"/>
              </a:spcBef>
              <a:buNone/>
            </a:pPr>
            <a:r>
              <a:t/>
            </a:r>
            <a:endParaRPr/>
          </a:p>
          <a:p>
            <a:pPr lvl="0">
              <a:spcBef>
                <a:spcPts val="0"/>
              </a:spcBef>
              <a:buNone/>
            </a:pPr>
            <a:r>
              <a:rPr lang="en"/>
              <a:t>The requirement that the vehicle remain in the free portion of the road is expressed as ex2,min + w ≤ ex2 ≤ ex2,max − w (14) where ex2,min and ex2,max are the bounds determined by the road width and obstacle position at each prediction step. w is the vehicle width.</a:t>
            </a:r>
          </a:p>
          <a:p>
            <a:pPr lvl="0">
              <a:spcBef>
                <a:spcPts val="0"/>
              </a:spcBef>
              <a:buNone/>
            </a:pPr>
            <a:r>
              <a:t/>
            </a:r>
            <a:endParaRPr/>
          </a:p>
          <a:p>
            <a:pPr lvl="0">
              <a:spcBef>
                <a:spcPts val="0"/>
              </a:spcBef>
              <a:buNone/>
            </a:pPr>
            <a:r>
              <a:rPr lang="en"/>
              <a:t>To ensure that the vehicle operates in a state space where a normal driver can easily handle the vehicle, they constrain the tire slip angles to remain within the linear region.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 convex-markov chain with PCTL has polynomial time verification</a:t>
            </a:r>
          </a:p>
          <a:p>
            <a:pPr lvl="0">
              <a:spcBef>
                <a:spcPts val="0"/>
              </a:spcBef>
              <a:buNone/>
            </a:pPr>
            <a:r>
              <a:t/>
            </a:r>
            <a:endParaRPr/>
          </a:p>
          <a:p>
            <a:pPr lvl="0">
              <a:spcBef>
                <a:spcPts val="0"/>
              </a:spcBef>
              <a:buNone/>
            </a:pPr>
            <a:r>
              <a:rPr lang="en"/>
              <a:t>The states are determined by clusters and labeled according to environmental and driver states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S3-13 are unsafe states and s14 and s15 are safe final states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First graph - prob of unsafe state</a:t>
            </a:r>
          </a:p>
          <a:p>
            <a:pPr lvl="0">
              <a:spcBef>
                <a:spcPts val="0"/>
              </a:spcBef>
              <a:buNone/>
            </a:pPr>
            <a:r>
              <a:rPr lang="en"/>
              <a:t>Second graph - prob of safe state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As logic is a key part of formal methods, we will do a brief introduction to propositional logic and temporal logic, since these are two of the most commonly used logics in formal methods.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are many methods of formal verification being used currently, but the three main types are model checkers, symbolic executers, and theorem provers. These methods can be used separately or in conjunction with eachother.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Give example of some model/model checker pairings.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cs.cmu.edu/~modelcheck/tour.htm" TargetMode="External"/><Relationship Id="rId4" Type="http://schemas.openxmlformats.org/officeDocument/2006/relationships/hyperlink" Target="http://www.cs.cmu.edu/~emc/15-398/lectures/overview.pdf" TargetMode="External"/><Relationship Id="rId10" Type="http://schemas.openxmlformats.org/officeDocument/2006/relationships/hyperlink" Target="http://www.prismmodelchecker.org/lectures/pmc/01-intro.pdf" TargetMode="External"/><Relationship Id="rId9" Type="http://schemas.openxmlformats.org/officeDocument/2006/relationships/hyperlink" Target="http://human-cps.eecs.berkeley.edu/AAAI2014.pdf" TargetMode="External"/><Relationship Id="rId5" Type="http://schemas.openxmlformats.org/officeDocument/2006/relationships/hyperlink" Target="http://www.cs.ucr.edu/~heng/teaching/cs260-winter2017/symexec.pdf" TargetMode="External"/><Relationship Id="rId6" Type="http://schemas.openxmlformats.org/officeDocument/2006/relationships/hyperlink" Target="http://cgi.csc.liv.ac.uk/~matt/pubs/cacm2013preprint.pdf" TargetMode="External"/><Relationship Id="rId7" Type="http://schemas.openxmlformats.org/officeDocument/2006/relationships/hyperlink" Target="https://link.springer.com/chapter/10.1007/978-3-642-24270-0_17" TargetMode="External"/><Relationship Id="rId8" Type="http://schemas.openxmlformats.org/officeDocument/2006/relationships/hyperlink" Target="http://www.me.berkeley.edu/~frborrel/pdfpub/victor.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052075" y="1670425"/>
            <a:ext cx="7205400" cy="1448100"/>
          </a:xfrm>
          <a:prstGeom prst="rect">
            <a:avLst/>
          </a:prstGeom>
        </p:spPr>
        <p:txBody>
          <a:bodyPr anchorCtr="0" anchor="ctr" bIns="91425" lIns="91425" rIns="91425" wrap="square" tIns="91425">
            <a:noAutofit/>
          </a:bodyPr>
          <a:lstStyle/>
          <a:p>
            <a:pPr lvl="0">
              <a:spcBef>
                <a:spcPts val="0"/>
              </a:spcBef>
              <a:buNone/>
            </a:pPr>
            <a:r>
              <a:rPr lang="en"/>
              <a:t>The Use of Formal Methods in Verifying Behavior of Autonomous Vehicles</a:t>
            </a:r>
          </a:p>
        </p:txBody>
      </p:sp>
      <p:sp>
        <p:nvSpPr>
          <p:cNvPr id="129" name="Shape 129"/>
          <p:cNvSpPr txBox="1"/>
          <p:nvPr>
            <p:ph idx="1" type="subTitle"/>
          </p:nvPr>
        </p:nvSpPr>
        <p:spPr>
          <a:xfrm>
            <a:off x="1858700" y="3413158"/>
            <a:ext cx="5361300" cy="522600"/>
          </a:xfrm>
          <a:prstGeom prst="rect">
            <a:avLst/>
          </a:prstGeom>
        </p:spPr>
        <p:txBody>
          <a:bodyPr anchorCtr="0" anchor="t" bIns="91425" lIns="91425" rIns="91425" wrap="square" tIns="91425">
            <a:noAutofit/>
          </a:bodyPr>
          <a:lstStyle/>
          <a:p>
            <a:pPr lvl="0">
              <a:spcBef>
                <a:spcPts val="0"/>
              </a:spcBef>
              <a:buNone/>
            </a:pPr>
            <a:r>
              <a:rPr lang="en"/>
              <a:t>Alyssa Byrnes</a:t>
            </a:r>
          </a:p>
        </p:txBody>
      </p:sp>
      <p:sp>
        <p:nvSpPr>
          <p:cNvPr id="130" name="Shape 130"/>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99575" y="179275"/>
            <a:ext cx="7505700" cy="954600"/>
          </a:xfrm>
          <a:prstGeom prst="rect">
            <a:avLst/>
          </a:prstGeom>
        </p:spPr>
        <p:txBody>
          <a:bodyPr anchorCtr="0" anchor="t" bIns="91425" lIns="91425" rIns="91425" wrap="square" tIns="91425">
            <a:noAutofit/>
          </a:bodyPr>
          <a:lstStyle/>
          <a:p>
            <a:pPr lvl="0">
              <a:spcBef>
                <a:spcPts val="0"/>
              </a:spcBef>
              <a:buNone/>
            </a:pPr>
            <a:r>
              <a:rPr lang="en"/>
              <a:t>Model Checker Example</a:t>
            </a:r>
          </a:p>
        </p:txBody>
      </p:sp>
      <p:sp>
        <p:nvSpPr>
          <p:cNvPr id="199" name="Shape 199"/>
          <p:cNvSpPr txBox="1"/>
          <p:nvPr>
            <p:ph idx="1" type="body"/>
          </p:nvPr>
        </p:nvSpPr>
        <p:spPr>
          <a:xfrm>
            <a:off x="363250" y="919400"/>
            <a:ext cx="3085200" cy="3581100"/>
          </a:xfrm>
          <a:prstGeom prst="rect">
            <a:avLst/>
          </a:prstGeom>
        </p:spPr>
        <p:txBody>
          <a:bodyPr anchorCtr="0" anchor="t" bIns="91425" lIns="91425" rIns="91425" wrap="square" tIns="91425">
            <a:noAutofit/>
          </a:bodyPr>
          <a:lstStyle/>
          <a:p>
            <a:pPr lvl="0">
              <a:spcBef>
                <a:spcPts val="0"/>
              </a:spcBef>
              <a:buNone/>
            </a:pPr>
            <a:r>
              <a:rPr lang="en" sz="1800"/>
              <a:t>Example property: </a:t>
            </a:r>
            <a:r>
              <a:rPr lang="en" sz="1800"/>
              <a:t>The oven doesn’t heat up until the door is closed.</a:t>
            </a:r>
          </a:p>
          <a:p>
            <a:pPr lvl="0">
              <a:spcBef>
                <a:spcPts val="0"/>
              </a:spcBef>
              <a:buNone/>
            </a:pPr>
            <a:r>
              <a:rPr lang="en" sz="1800"/>
              <a:t>(</a:t>
            </a:r>
            <a:r>
              <a:rPr lang="en"/>
              <a:t>ㄱ</a:t>
            </a:r>
            <a:r>
              <a:rPr lang="en" sz="1800"/>
              <a:t>heat_up) U door_closed</a:t>
            </a:r>
          </a:p>
          <a:p>
            <a:pPr lvl="0">
              <a:spcBef>
                <a:spcPts val="0"/>
              </a:spcBef>
              <a:buNone/>
            </a:pPr>
            <a:r>
              <a:t/>
            </a:r>
            <a:endParaRPr sz="1800"/>
          </a:p>
          <a:p>
            <a:pPr lvl="0">
              <a:spcBef>
                <a:spcPts val="0"/>
              </a:spcBef>
              <a:buNone/>
            </a:pPr>
            <a:r>
              <a:t/>
            </a:r>
            <a:endParaRPr sz="1800"/>
          </a:p>
        </p:txBody>
      </p:sp>
      <p:pic>
        <p:nvPicPr>
          <p:cNvPr descr="Screen Shot 2017-10-28 at 1.34.09 PM.png" id="200" name="Shape 200"/>
          <p:cNvPicPr preferRelativeResize="0"/>
          <p:nvPr/>
        </p:nvPicPr>
        <p:blipFill>
          <a:blip r:embed="rId4">
            <a:alphaModFix/>
          </a:blip>
          <a:stretch>
            <a:fillRect/>
          </a:stretch>
        </p:blipFill>
        <p:spPr>
          <a:xfrm>
            <a:off x="3644999" y="919400"/>
            <a:ext cx="4679850" cy="3768199"/>
          </a:xfrm>
          <a:prstGeom prst="rect">
            <a:avLst/>
          </a:prstGeom>
          <a:noFill/>
          <a:ln>
            <a:noFill/>
          </a:ln>
        </p:spPr>
      </p:pic>
      <p:sp>
        <p:nvSpPr>
          <p:cNvPr id="201" name="Shape 20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Probabilistic Model Checking[8]</a:t>
            </a:r>
          </a:p>
        </p:txBody>
      </p:sp>
      <p:sp>
        <p:nvSpPr>
          <p:cNvPr id="207" name="Shape 207"/>
          <p:cNvSpPr txBox="1"/>
          <p:nvPr>
            <p:ph idx="1" type="body"/>
          </p:nvPr>
        </p:nvSpPr>
        <p:spPr>
          <a:xfrm>
            <a:off x="819150" y="1543050"/>
            <a:ext cx="4616700" cy="2895600"/>
          </a:xfrm>
          <a:prstGeom prst="rect">
            <a:avLst/>
          </a:prstGeom>
        </p:spPr>
        <p:txBody>
          <a:bodyPr anchorCtr="0" anchor="t" bIns="91425" lIns="91425" rIns="91425" wrap="square" tIns="91425">
            <a:noAutofit/>
          </a:bodyPr>
          <a:lstStyle/>
          <a:p>
            <a:pPr indent="-311150" lvl="0" marL="457200">
              <a:spcBef>
                <a:spcPts val="0"/>
              </a:spcBef>
              <a:spcAft>
                <a:spcPts val="0"/>
              </a:spcAft>
            </a:pPr>
            <a:r>
              <a:rPr lang="en"/>
              <a:t>Models are represented as </a:t>
            </a:r>
            <a:r>
              <a:rPr b="1" lang="en"/>
              <a:t>Markov Chains</a:t>
            </a:r>
            <a:r>
              <a:rPr lang="en"/>
              <a:t>.</a:t>
            </a:r>
          </a:p>
          <a:p>
            <a:pPr indent="-311150" lvl="0" marL="457200">
              <a:spcBef>
                <a:spcPts val="0"/>
              </a:spcBef>
              <a:spcAft>
                <a:spcPts val="0"/>
              </a:spcAft>
            </a:pPr>
            <a:r>
              <a:rPr lang="en"/>
              <a:t>Discrete-time Markov Chains:</a:t>
            </a:r>
          </a:p>
          <a:p>
            <a:pPr indent="-298450" lvl="1" marL="914400">
              <a:spcBef>
                <a:spcPts val="0"/>
              </a:spcBef>
              <a:spcAft>
                <a:spcPts val="0"/>
              </a:spcAft>
            </a:pPr>
            <a:r>
              <a:rPr lang="en"/>
              <a:t>discrete set of states representing possible system configurations </a:t>
            </a:r>
          </a:p>
          <a:p>
            <a:pPr indent="-298450" lvl="1" marL="914400">
              <a:spcBef>
                <a:spcPts val="0"/>
              </a:spcBef>
              <a:spcAft>
                <a:spcPts val="0"/>
              </a:spcAft>
            </a:pPr>
            <a:r>
              <a:rPr lang="en"/>
              <a:t>transitions between states occur in discrete time-steps</a:t>
            </a:r>
          </a:p>
          <a:p>
            <a:pPr indent="-298450" lvl="1" marL="914400" rtl="0">
              <a:spcBef>
                <a:spcPts val="0"/>
              </a:spcBef>
              <a:spcAft>
                <a:spcPts val="0"/>
              </a:spcAft>
            </a:pPr>
            <a:r>
              <a:rPr lang="en"/>
              <a:t> probability of making transitions between states is given by discrete probability distributions</a:t>
            </a:r>
          </a:p>
          <a:p>
            <a:pPr indent="-311150" lvl="0" marL="457200" rtl="0">
              <a:spcBef>
                <a:spcPts val="0"/>
              </a:spcBef>
              <a:spcAft>
                <a:spcPts val="0"/>
              </a:spcAft>
            </a:pPr>
            <a:r>
              <a:rPr lang="en"/>
              <a:t>Properties expressed in Probabilistic Computation Tree Logic (PCTL)</a:t>
            </a:r>
          </a:p>
          <a:p>
            <a:pPr indent="-298450" lvl="1" marL="914400" rtl="0">
              <a:spcBef>
                <a:spcPts val="0"/>
              </a:spcBef>
              <a:spcAft>
                <a:spcPts val="0"/>
              </a:spcAft>
            </a:pPr>
            <a:r>
              <a:rPr lang="en"/>
              <a:t>Temporal logic for describing properties of DTMCs/MDPs</a:t>
            </a:r>
          </a:p>
          <a:p>
            <a:pPr indent="-298450" lvl="1" marL="914400" rtl="0">
              <a:spcBef>
                <a:spcPts val="0"/>
              </a:spcBef>
              <a:spcAft>
                <a:spcPts val="0"/>
              </a:spcAft>
            </a:pPr>
            <a:r>
              <a:rPr lang="en"/>
              <a:t>Extension of (non-probabilistic) temporal logic CTL </a:t>
            </a:r>
          </a:p>
          <a:p>
            <a:pPr indent="-298450" lvl="1" marL="914400">
              <a:spcBef>
                <a:spcPts val="0"/>
              </a:spcBef>
            </a:pPr>
            <a:r>
              <a:rPr lang="en"/>
              <a:t>Example − send → P≥0.95 [ F≤10 deliver ] − “if a message is sent, then the probability of it being delivered within 10 steps is at least 0.95”</a:t>
            </a:r>
          </a:p>
        </p:txBody>
      </p:sp>
      <p:pic>
        <p:nvPicPr>
          <p:cNvPr descr="Screen Shot 2017-10-30 at 11.11.03 PM.png" id="208" name="Shape 208"/>
          <p:cNvPicPr preferRelativeResize="0"/>
          <p:nvPr/>
        </p:nvPicPr>
        <p:blipFill>
          <a:blip r:embed="rId3">
            <a:alphaModFix/>
          </a:blip>
          <a:stretch>
            <a:fillRect/>
          </a:stretch>
        </p:blipFill>
        <p:spPr>
          <a:xfrm>
            <a:off x="5331100" y="1768875"/>
            <a:ext cx="3403350" cy="2443948"/>
          </a:xfrm>
          <a:prstGeom prst="rect">
            <a:avLst/>
          </a:prstGeom>
          <a:noFill/>
          <a:ln>
            <a:noFill/>
          </a:ln>
        </p:spPr>
      </p:pic>
      <p:sp>
        <p:nvSpPr>
          <p:cNvPr id="209" name="Shape 20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1000"/>
                                        <p:tgtEl>
                                          <p:spTgt spid="2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1000"/>
                                        <p:tgtEl>
                                          <p:spTgt spid="2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Effect filter="fade" transition="in">
                                      <p:cBhvr>
                                        <p:cTn dur="1000"/>
                                        <p:tgtEl>
                                          <p:spTgt spid="2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animEffect filter="fade" transition="in">
                                      <p:cBhvr>
                                        <p:cTn dur="1000"/>
                                        <p:tgtEl>
                                          <p:spTgt spid="2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animEffect filter="fade" transition="in">
                                      <p:cBhvr>
                                        <p:cTn dur="1000"/>
                                        <p:tgtEl>
                                          <p:spTgt spid="20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7" st="7"/>
                                            </p:txEl>
                                          </p:spTgt>
                                        </p:tgtEl>
                                        <p:attrNameLst>
                                          <p:attrName>style.visibility</p:attrName>
                                        </p:attrNameLst>
                                      </p:cBhvr>
                                      <p:to>
                                        <p:strVal val="visible"/>
                                      </p:to>
                                    </p:set>
                                    <p:animEffect filter="fade" transition="in">
                                      <p:cBhvr>
                                        <p:cTn dur="1000"/>
                                        <p:tgtEl>
                                          <p:spTgt spid="20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8" st="8"/>
                                            </p:txEl>
                                          </p:spTgt>
                                        </p:tgtEl>
                                        <p:attrNameLst>
                                          <p:attrName>style.visibility</p:attrName>
                                        </p:attrNameLst>
                                      </p:cBhvr>
                                      <p:to>
                                        <p:strVal val="visible"/>
                                      </p:to>
                                    </p:set>
                                    <p:animEffect filter="fade" transition="in">
                                      <p:cBhvr>
                                        <p:cTn dur="1000"/>
                                        <p:tgtEl>
                                          <p:spTgt spid="20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Symbolic Executer</a:t>
            </a:r>
          </a:p>
        </p:txBody>
      </p:sp>
      <p:sp>
        <p:nvSpPr>
          <p:cNvPr id="215" name="Shape 215"/>
          <p:cNvSpPr txBox="1"/>
          <p:nvPr>
            <p:ph idx="1" type="body"/>
          </p:nvPr>
        </p:nvSpPr>
        <p:spPr>
          <a:xfrm>
            <a:off x="819150" y="1718400"/>
            <a:ext cx="3307500" cy="2720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000000"/>
              </a:buClr>
              <a:buSzPct val="100000"/>
              <a:buFont typeface="Calibri"/>
            </a:pPr>
            <a:r>
              <a:rPr lang="en" sz="1800">
                <a:solidFill>
                  <a:srgbClr val="000000"/>
                </a:solidFill>
              </a:rPr>
              <a:t>Symbolic assignments</a:t>
            </a:r>
          </a:p>
          <a:p>
            <a:pPr indent="-342900" lvl="0" marL="457200" rtl="0">
              <a:spcBef>
                <a:spcPts val="0"/>
              </a:spcBef>
              <a:spcAft>
                <a:spcPts val="0"/>
              </a:spcAft>
              <a:buClr>
                <a:srgbClr val="000000"/>
              </a:buClr>
              <a:buSzPct val="100000"/>
              <a:buFont typeface="Calibri"/>
            </a:pPr>
            <a:r>
              <a:rPr lang="en" sz="1800">
                <a:solidFill>
                  <a:srgbClr val="000000"/>
                </a:solidFill>
              </a:rPr>
              <a:t>At branch instructions</a:t>
            </a:r>
          </a:p>
          <a:p>
            <a:pPr indent="-317500" lvl="1" marL="914400" rtl="0">
              <a:spcBef>
                <a:spcPts val="0"/>
              </a:spcBef>
              <a:spcAft>
                <a:spcPts val="0"/>
              </a:spcAft>
              <a:buClr>
                <a:srgbClr val="000000"/>
              </a:buClr>
              <a:buSzPct val="100000"/>
              <a:buFont typeface="Calibri"/>
            </a:pPr>
            <a:r>
              <a:rPr lang="en" sz="1400">
                <a:solidFill>
                  <a:srgbClr val="000000"/>
                </a:solidFill>
              </a:rPr>
              <a:t>Explore all satisfiable paths</a:t>
            </a:r>
          </a:p>
          <a:p>
            <a:pPr indent="-317500" lvl="1" marL="914400" rtl="0">
              <a:spcBef>
                <a:spcPts val="0"/>
              </a:spcBef>
              <a:spcAft>
                <a:spcPts val="0"/>
              </a:spcAft>
              <a:buClr>
                <a:srgbClr val="000000"/>
              </a:buClr>
              <a:buSzPct val="100000"/>
              <a:buFont typeface="Calibri"/>
            </a:pPr>
            <a:r>
              <a:rPr lang="en" sz="1400">
                <a:solidFill>
                  <a:srgbClr val="000000"/>
                </a:solidFill>
              </a:rPr>
              <a:t>Recorded in path constraint </a:t>
            </a:r>
          </a:p>
          <a:p>
            <a:pPr indent="-342900" lvl="0" marL="457200" rtl="0">
              <a:spcBef>
                <a:spcPts val="0"/>
              </a:spcBef>
              <a:buClr>
                <a:srgbClr val="000000"/>
              </a:buClr>
              <a:buSzPct val="100000"/>
              <a:buFont typeface="Calibri"/>
            </a:pPr>
            <a:r>
              <a:rPr lang="en" sz="1800">
                <a:solidFill>
                  <a:srgbClr val="000000"/>
                </a:solidFill>
              </a:rPr>
              <a:t>Tree of execution states is created</a:t>
            </a:r>
          </a:p>
        </p:txBody>
      </p:sp>
      <p:pic>
        <p:nvPicPr>
          <p:cNvPr descr="Screen Shot 2017-10-28 at 2.03.32 PM.png" id="216" name="Shape 216"/>
          <p:cNvPicPr preferRelativeResize="0"/>
          <p:nvPr/>
        </p:nvPicPr>
        <p:blipFill rotWithShape="1">
          <a:blip r:embed="rId3">
            <a:alphaModFix/>
          </a:blip>
          <a:srcRect b="7048" l="46021" r="0" t="6364"/>
          <a:stretch/>
        </p:blipFill>
        <p:spPr>
          <a:xfrm>
            <a:off x="4208325" y="327325"/>
            <a:ext cx="4935676" cy="4453800"/>
          </a:xfrm>
          <a:prstGeom prst="rect">
            <a:avLst/>
          </a:prstGeom>
          <a:noFill/>
          <a:ln>
            <a:noFill/>
          </a:ln>
        </p:spPr>
      </p:pic>
      <p:sp>
        <p:nvSpPr>
          <p:cNvPr id="217" name="Shape 21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10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1000"/>
                                        <p:tgtEl>
                                          <p:spTgt spid="2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1000"/>
                                        <p:tgtEl>
                                          <p:spTgt spid="2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1000"/>
                                        <p:tgtEl>
                                          <p:spTgt spid="2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3" name="Shape 223"/>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10-28 at 2.03.32 PM.png" id="224" name="Shape 224"/>
          <p:cNvPicPr preferRelativeResize="0"/>
          <p:nvPr/>
        </p:nvPicPr>
        <p:blipFill rotWithShape="1">
          <a:blip r:embed="rId3">
            <a:alphaModFix/>
          </a:blip>
          <a:srcRect b="0" l="0" r="0" t="0"/>
          <a:stretch/>
        </p:blipFill>
        <p:spPr>
          <a:xfrm>
            <a:off x="175" y="-175"/>
            <a:ext cx="9143826" cy="5143850"/>
          </a:xfrm>
          <a:prstGeom prst="rect">
            <a:avLst/>
          </a:prstGeom>
          <a:noFill/>
          <a:ln>
            <a:noFill/>
          </a:ln>
        </p:spPr>
      </p:pic>
      <p:sp>
        <p:nvSpPr>
          <p:cNvPr id="225" name="Shape 22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rtl="0">
              <a:spcBef>
                <a:spcPts val="0"/>
              </a:spcBef>
              <a:buNone/>
            </a:pPr>
            <a:r>
              <a:rPr lang="en"/>
              <a:t>Theorem Provers</a:t>
            </a:r>
          </a:p>
        </p:txBody>
      </p:sp>
      <p:sp>
        <p:nvSpPr>
          <p:cNvPr id="231" name="Shape 231"/>
          <p:cNvSpPr txBox="1"/>
          <p:nvPr>
            <p:ph idx="1" type="body"/>
          </p:nvPr>
        </p:nvSpPr>
        <p:spPr>
          <a:xfrm>
            <a:off x="819150" y="1578125"/>
            <a:ext cx="4558200" cy="2860500"/>
          </a:xfrm>
          <a:prstGeom prst="rect">
            <a:avLst/>
          </a:prstGeom>
        </p:spPr>
        <p:txBody>
          <a:bodyPr anchorCtr="0" anchor="t" bIns="91425" lIns="91425" rIns="91425" wrap="square" tIns="91425">
            <a:noAutofit/>
          </a:bodyPr>
          <a:lstStyle/>
          <a:p>
            <a:pPr indent="-381000" lvl="0" marL="457200">
              <a:spcBef>
                <a:spcPts val="0"/>
              </a:spcBef>
              <a:spcAft>
                <a:spcPts val="0"/>
              </a:spcAft>
              <a:buSzPct val="100000"/>
            </a:pPr>
            <a:r>
              <a:rPr lang="en" sz="2400"/>
              <a:t>Find a proof for a given set of axioms and inference rules.</a:t>
            </a:r>
          </a:p>
          <a:p>
            <a:pPr indent="-381000" lvl="0" marL="457200">
              <a:spcBef>
                <a:spcPts val="0"/>
              </a:spcBef>
              <a:spcAft>
                <a:spcPts val="0"/>
              </a:spcAft>
              <a:buSzPct val="100000"/>
            </a:pPr>
            <a:r>
              <a:rPr lang="en" sz="2400"/>
              <a:t>Usually involve a lot of user interaction.</a:t>
            </a:r>
          </a:p>
          <a:p>
            <a:pPr indent="-381000" lvl="0" marL="457200" rtl="0">
              <a:spcBef>
                <a:spcPts val="0"/>
              </a:spcBef>
              <a:buSzPct val="100000"/>
            </a:pPr>
            <a:r>
              <a:rPr lang="en" sz="2400"/>
              <a:t>Often utilize symbolic execution and model checking.</a:t>
            </a:r>
          </a:p>
        </p:txBody>
      </p:sp>
      <p:pic>
        <p:nvPicPr>
          <p:cNvPr id="232" name="Shape 232"/>
          <p:cNvPicPr preferRelativeResize="0"/>
          <p:nvPr/>
        </p:nvPicPr>
        <p:blipFill>
          <a:blip r:embed="rId3">
            <a:alphaModFix/>
          </a:blip>
          <a:stretch>
            <a:fillRect/>
          </a:stretch>
        </p:blipFill>
        <p:spPr>
          <a:xfrm>
            <a:off x="5997275" y="598350"/>
            <a:ext cx="2221075" cy="3569575"/>
          </a:xfrm>
          <a:prstGeom prst="rect">
            <a:avLst/>
          </a:prstGeom>
          <a:noFill/>
          <a:ln>
            <a:noFill/>
          </a:ln>
        </p:spPr>
      </p:pic>
      <p:sp>
        <p:nvSpPr>
          <p:cNvPr id="233" name="Shape 23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Coq Demonstration</a:t>
            </a:r>
          </a:p>
        </p:txBody>
      </p:sp>
      <p:sp>
        <p:nvSpPr>
          <p:cNvPr id="239" name="Shape 239"/>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sz="2400"/>
              <a:t>Here, I will switch tabs to perform a basic demonstration of the functions of the theorem prover Coq using the Coq IDE.</a:t>
            </a:r>
          </a:p>
        </p:txBody>
      </p:sp>
      <p:sp>
        <p:nvSpPr>
          <p:cNvPr id="240" name="Shape 240"/>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819150" y="623525"/>
            <a:ext cx="7505700" cy="954600"/>
          </a:xfrm>
          <a:prstGeom prst="rect">
            <a:avLst/>
          </a:prstGeom>
        </p:spPr>
        <p:txBody>
          <a:bodyPr anchorCtr="0" anchor="t" bIns="91425" lIns="91425" rIns="91425" wrap="square" tIns="91425">
            <a:noAutofit/>
          </a:bodyPr>
          <a:lstStyle/>
          <a:p>
            <a:pPr lvl="0">
              <a:spcBef>
                <a:spcPts val="0"/>
              </a:spcBef>
              <a:buNone/>
            </a:pPr>
            <a:r>
              <a:rPr lang="en"/>
              <a:t>Verifying Autonomous Systems</a:t>
            </a:r>
          </a:p>
        </p:txBody>
      </p:sp>
      <p:sp>
        <p:nvSpPr>
          <p:cNvPr id="246" name="Shape 246"/>
          <p:cNvSpPr txBox="1"/>
          <p:nvPr>
            <p:ph idx="1" type="body"/>
          </p:nvPr>
        </p:nvSpPr>
        <p:spPr>
          <a:xfrm>
            <a:off x="819150" y="1461225"/>
            <a:ext cx="7505700" cy="2977500"/>
          </a:xfrm>
          <a:prstGeom prst="rect">
            <a:avLst/>
          </a:prstGeom>
        </p:spPr>
        <p:txBody>
          <a:bodyPr anchorCtr="0" anchor="t" bIns="91425" lIns="91425" rIns="91425" wrap="square" tIns="91425">
            <a:noAutofit/>
          </a:bodyPr>
          <a:lstStyle/>
          <a:p>
            <a:pPr lvl="0">
              <a:spcBef>
                <a:spcPts val="0"/>
              </a:spcBef>
              <a:buNone/>
            </a:pPr>
            <a:r>
              <a:rPr lang="en" sz="2400"/>
              <a:t>Most work has implemented </a:t>
            </a:r>
            <a:r>
              <a:rPr lang="en" sz="2400" u="sng"/>
              <a:t>model checking</a:t>
            </a:r>
            <a:r>
              <a:rPr lang="en" sz="2400"/>
              <a:t>.</a:t>
            </a:r>
          </a:p>
          <a:p>
            <a:pPr lvl="0">
              <a:spcBef>
                <a:spcPts val="0"/>
              </a:spcBef>
              <a:buNone/>
            </a:pPr>
            <a:r>
              <a:rPr lang="en" sz="2400"/>
              <a:t>Two methods to verify a complex system:</a:t>
            </a:r>
          </a:p>
          <a:p>
            <a:pPr indent="-381000" lvl="0" marL="457200" rtl="0">
              <a:spcBef>
                <a:spcPts val="0"/>
              </a:spcBef>
              <a:spcAft>
                <a:spcPts val="0"/>
              </a:spcAft>
              <a:buSzPct val="100000"/>
            </a:pPr>
            <a:r>
              <a:rPr lang="en" sz="2400"/>
              <a:t>Build an implementable model of the system using formal methods.</a:t>
            </a:r>
          </a:p>
          <a:p>
            <a:pPr indent="-381000" lvl="0" marL="457200">
              <a:spcBef>
                <a:spcPts val="0"/>
              </a:spcBef>
              <a:buSzPct val="100000"/>
            </a:pPr>
            <a:r>
              <a:rPr lang="en" sz="2400"/>
              <a:t>Develop an accurate model representation of an existing system using formal methods.</a:t>
            </a:r>
          </a:p>
          <a:p>
            <a:pPr lvl="0">
              <a:spcBef>
                <a:spcPts val="0"/>
              </a:spcBef>
              <a:buNone/>
            </a:pPr>
            <a:r>
              <a:t/>
            </a:r>
            <a:endParaRPr sz="2400"/>
          </a:p>
        </p:txBody>
      </p:sp>
      <p:sp>
        <p:nvSpPr>
          <p:cNvPr id="247" name="Shape 24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1000"/>
                                        <p:tgtEl>
                                          <p:spTgt spid="2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Effect filter="fade" transition="in">
                                      <p:cBhvr>
                                        <p:cTn dur="1000"/>
                                        <p:tgtEl>
                                          <p:spTgt spid="24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idx="4294967295" type="title"/>
          </p:nvPr>
        </p:nvSpPr>
        <p:spPr>
          <a:xfrm>
            <a:off x="199600" y="214350"/>
            <a:ext cx="7936500" cy="954600"/>
          </a:xfrm>
          <a:prstGeom prst="rect">
            <a:avLst/>
          </a:prstGeom>
        </p:spPr>
        <p:txBody>
          <a:bodyPr anchorCtr="0" anchor="t" bIns="91425" lIns="91425" rIns="91425" wrap="square" tIns="91425">
            <a:noAutofit/>
          </a:bodyPr>
          <a:lstStyle/>
          <a:p>
            <a:pPr lvl="0">
              <a:spcBef>
                <a:spcPts val="0"/>
              </a:spcBef>
              <a:buNone/>
            </a:pPr>
            <a:r>
              <a:rPr lang="en" sz="3600"/>
              <a:t>Where formal verification is used [4]</a:t>
            </a:r>
          </a:p>
        </p:txBody>
      </p:sp>
      <p:pic>
        <p:nvPicPr>
          <p:cNvPr descr="Screen Shot 2017-10-28 at 12.28.37 PM.png" id="253" name="Shape 253"/>
          <p:cNvPicPr preferRelativeResize="0"/>
          <p:nvPr/>
        </p:nvPicPr>
        <p:blipFill>
          <a:blip r:embed="rId3">
            <a:alphaModFix/>
          </a:blip>
          <a:stretch>
            <a:fillRect/>
          </a:stretch>
        </p:blipFill>
        <p:spPr>
          <a:xfrm>
            <a:off x="0" y="1186655"/>
            <a:ext cx="9144000" cy="3728240"/>
          </a:xfrm>
          <a:prstGeom prst="rect">
            <a:avLst/>
          </a:prstGeom>
          <a:noFill/>
          <a:ln>
            <a:noFill/>
          </a:ln>
        </p:spPr>
      </p:pic>
      <p:sp>
        <p:nvSpPr>
          <p:cNvPr id="254" name="Shape 25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421700" y="373275"/>
            <a:ext cx="7505700" cy="954600"/>
          </a:xfrm>
          <a:prstGeom prst="rect">
            <a:avLst/>
          </a:prstGeom>
        </p:spPr>
        <p:txBody>
          <a:bodyPr anchorCtr="0" anchor="t" bIns="91425" lIns="91425" rIns="91425" wrap="square" tIns="91425">
            <a:noAutofit/>
          </a:bodyPr>
          <a:lstStyle/>
          <a:p>
            <a:pPr lvl="0">
              <a:spcBef>
                <a:spcPts val="0"/>
              </a:spcBef>
              <a:buNone/>
            </a:pPr>
            <a:r>
              <a:rPr lang="en"/>
              <a:t>Rational Agents</a:t>
            </a:r>
          </a:p>
        </p:txBody>
      </p:sp>
      <p:sp>
        <p:nvSpPr>
          <p:cNvPr id="260" name="Shape 260"/>
          <p:cNvSpPr txBox="1"/>
          <p:nvPr>
            <p:ph idx="1" type="body"/>
          </p:nvPr>
        </p:nvSpPr>
        <p:spPr>
          <a:xfrm>
            <a:off x="474100" y="1116100"/>
            <a:ext cx="5125200" cy="2448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sz="1800"/>
              <a:t>The autonomous systems are conceptualized as “rational agents”, or agents with explicits reasons for making the choices it does, and the ability to explain them.</a:t>
            </a:r>
          </a:p>
          <a:p>
            <a:pPr indent="-342900" lvl="0" marL="457200" rtl="0">
              <a:spcBef>
                <a:spcPts val="0"/>
              </a:spcBef>
              <a:spcAft>
                <a:spcPts val="0"/>
              </a:spcAft>
              <a:buSzPct val="100000"/>
            </a:pPr>
            <a:r>
              <a:rPr lang="en" sz="1800"/>
              <a:t>Rational agent architecture is made up of </a:t>
            </a:r>
            <a:r>
              <a:rPr b="1" lang="en" sz="1800"/>
              <a:t>Beliefs</a:t>
            </a:r>
            <a:r>
              <a:rPr lang="en" sz="1800"/>
              <a:t>, </a:t>
            </a:r>
            <a:r>
              <a:rPr b="1" lang="en" sz="1800"/>
              <a:t>Desires</a:t>
            </a:r>
            <a:r>
              <a:rPr lang="en" sz="1800"/>
              <a:t>, and </a:t>
            </a:r>
            <a:r>
              <a:rPr b="1" lang="en" sz="1800"/>
              <a:t>Intentions</a:t>
            </a:r>
            <a:r>
              <a:rPr lang="en" sz="1800"/>
              <a:t>.</a:t>
            </a:r>
          </a:p>
          <a:p>
            <a:pPr indent="-342900" lvl="1" marL="914400" rtl="0">
              <a:spcBef>
                <a:spcPts val="0"/>
              </a:spcBef>
              <a:spcAft>
                <a:spcPts val="0"/>
              </a:spcAft>
              <a:buSzPct val="100000"/>
            </a:pPr>
            <a:r>
              <a:rPr lang="en" sz="1800"/>
              <a:t>Beliefs: Agent’s information about itself, other agents, and its environment. </a:t>
            </a:r>
          </a:p>
          <a:p>
            <a:pPr indent="-342900" lvl="1" marL="914400" rtl="0">
              <a:spcBef>
                <a:spcPts val="0"/>
              </a:spcBef>
              <a:spcAft>
                <a:spcPts val="0"/>
              </a:spcAft>
              <a:buSzPct val="100000"/>
            </a:pPr>
            <a:r>
              <a:rPr lang="en" sz="1800"/>
              <a:t>Desires: Long-term goals.</a:t>
            </a:r>
          </a:p>
          <a:p>
            <a:pPr indent="-342900" lvl="1" marL="914400">
              <a:spcBef>
                <a:spcPts val="0"/>
              </a:spcBef>
              <a:buSzPct val="100000"/>
            </a:pPr>
            <a:r>
              <a:rPr lang="en" sz="1800"/>
              <a:t>Intentions: Goals the agent is actively pursuing.</a:t>
            </a:r>
          </a:p>
        </p:txBody>
      </p:sp>
      <p:pic>
        <p:nvPicPr>
          <p:cNvPr descr="Free Stock Photo of Thinking brain machine vector clipart - Public ..." id="261" name="Shape 261"/>
          <p:cNvPicPr preferRelativeResize="0"/>
          <p:nvPr/>
        </p:nvPicPr>
        <p:blipFill>
          <a:blip r:embed="rId3">
            <a:alphaModFix/>
          </a:blip>
          <a:stretch>
            <a:fillRect/>
          </a:stretch>
        </p:blipFill>
        <p:spPr>
          <a:xfrm>
            <a:off x="5873900" y="1327875"/>
            <a:ext cx="3041502" cy="3117300"/>
          </a:xfrm>
          <a:prstGeom prst="rect">
            <a:avLst/>
          </a:prstGeom>
          <a:noFill/>
          <a:ln>
            <a:noFill/>
          </a:ln>
        </p:spPr>
      </p:pic>
      <p:sp>
        <p:nvSpPr>
          <p:cNvPr id="262" name="Shape 26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1000"/>
                                        <p:tgtEl>
                                          <p:spTgt spid="2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animEffect filter="fade" transition="in">
                                      <p:cBhvr>
                                        <p:cTn dur="1000"/>
                                        <p:tgtEl>
                                          <p:spTgt spid="26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What are we verifying?</a:t>
            </a:r>
          </a:p>
        </p:txBody>
      </p:sp>
      <p:sp>
        <p:nvSpPr>
          <p:cNvPr id="268" name="Shape 268"/>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311150" lvl="0" marL="457200" rtl="0">
              <a:spcBef>
                <a:spcPts val="0"/>
              </a:spcBef>
              <a:spcAft>
                <a:spcPts val="0"/>
              </a:spcAft>
            </a:pPr>
            <a:r>
              <a:rPr lang="en"/>
              <a:t>Since it is hard to predict all possible environmental outcomes of an autonomous vehicle, common practice is to instead focus on what decisions the vehicle makes verifying properties about those decisions.</a:t>
            </a:r>
          </a:p>
          <a:p>
            <a:pPr indent="-311150" lvl="0" marL="457200" rtl="0">
              <a:spcBef>
                <a:spcPts val="0"/>
              </a:spcBef>
              <a:spcAft>
                <a:spcPts val="0"/>
              </a:spcAft>
            </a:pPr>
            <a:r>
              <a:rPr lang="en"/>
              <a:t>Want to show: vehicle is making best possible decisions based on an accurate representation of the environment.</a:t>
            </a:r>
          </a:p>
          <a:p>
            <a:pPr indent="-311150" lvl="0" marL="457200" rtl="0">
              <a:spcBef>
                <a:spcPts val="0"/>
              </a:spcBef>
            </a:pPr>
            <a:r>
              <a:rPr lang="en"/>
              <a:t>In other words:                               </a:t>
            </a:r>
            <a:br>
              <a:rPr lang="en"/>
            </a:br>
            <a:r>
              <a:rPr lang="en"/>
              <a:t>                                         </a:t>
            </a:r>
            <a:br>
              <a:rPr lang="en"/>
            </a:br>
            <a:r>
              <a:rPr lang="en"/>
              <a:t>                                                                                [4]</a:t>
            </a:r>
          </a:p>
        </p:txBody>
      </p:sp>
      <p:pic>
        <p:nvPicPr>
          <p:cNvPr descr="Screen Shot 2017-10-28 at 2.33.54 PM.png" id="269" name="Shape 269"/>
          <p:cNvPicPr preferRelativeResize="0"/>
          <p:nvPr/>
        </p:nvPicPr>
        <p:blipFill>
          <a:blip r:embed="rId3">
            <a:alphaModFix/>
          </a:blip>
          <a:stretch>
            <a:fillRect/>
          </a:stretch>
        </p:blipFill>
        <p:spPr>
          <a:xfrm>
            <a:off x="1333075" y="3472300"/>
            <a:ext cx="3028950" cy="438150"/>
          </a:xfrm>
          <a:prstGeom prst="rect">
            <a:avLst/>
          </a:prstGeom>
          <a:noFill/>
          <a:ln>
            <a:noFill/>
          </a:ln>
        </p:spPr>
      </p:pic>
      <p:sp>
        <p:nvSpPr>
          <p:cNvPr id="270" name="Shape 270"/>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10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10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10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Motivation</a:t>
            </a:r>
          </a:p>
        </p:txBody>
      </p:sp>
      <p:sp>
        <p:nvSpPr>
          <p:cNvPr id="136" name="Shape 136"/>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317500" lvl="0" marL="457200" rtl="0">
              <a:spcBef>
                <a:spcPts val="0"/>
              </a:spcBef>
              <a:spcAft>
                <a:spcPts val="0"/>
              </a:spcAft>
              <a:buClr>
                <a:srgbClr val="695D46"/>
              </a:buClr>
              <a:buSzPct val="100000"/>
              <a:buFont typeface="Open Sans"/>
            </a:pPr>
            <a:r>
              <a:rPr lang="en" sz="1400">
                <a:solidFill>
                  <a:srgbClr val="695D46"/>
                </a:solidFill>
                <a:latin typeface="Open Sans"/>
                <a:ea typeface="Open Sans"/>
                <a:cs typeface="Open Sans"/>
                <a:sym typeface="Open Sans"/>
              </a:rPr>
              <a:t>Car software systems are very complicated...The GM Volt contains +10M lines of code</a:t>
            </a:r>
          </a:p>
          <a:p>
            <a:pPr indent="-317500" lvl="0" marL="457200" rtl="0">
              <a:spcBef>
                <a:spcPts val="0"/>
              </a:spcBef>
              <a:spcAft>
                <a:spcPts val="0"/>
              </a:spcAft>
              <a:buClr>
                <a:srgbClr val="695D46"/>
              </a:buClr>
              <a:buSzPct val="100000"/>
              <a:buFont typeface="Open Sans"/>
            </a:pPr>
            <a:r>
              <a:rPr lang="en" sz="1400">
                <a:solidFill>
                  <a:srgbClr val="695D46"/>
                </a:solidFill>
                <a:latin typeface="Open Sans"/>
                <a:ea typeface="Open Sans"/>
                <a:cs typeface="Open Sans"/>
                <a:sym typeface="Open Sans"/>
              </a:rPr>
              <a:t>How do we verify that it behaves correctly?</a:t>
            </a:r>
          </a:p>
          <a:p>
            <a:pPr indent="-317500" lvl="0" marL="457200" rtl="0">
              <a:spcBef>
                <a:spcPts val="0"/>
              </a:spcBef>
              <a:spcAft>
                <a:spcPts val="0"/>
              </a:spcAft>
              <a:buClr>
                <a:srgbClr val="695D46"/>
              </a:buClr>
              <a:buSzPct val="100000"/>
              <a:buFont typeface="Open Sans"/>
            </a:pPr>
            <a:r>
              <a:rPr lang="en" sz="1400">
                <a:solidFill>
                  <a:srgbClr val="695D46"/>
                </a:solidFill>
                <a:latin typeface="Open Sans"/>
                <a:ea typeface="Open Sans"/>
                <a:cs typeface="Open Sans"/>
                <a:sym typeface="Open Sans"/>
              </a:rPr>
              <a:t>Formal methods add automation to checking this </a:t>
            </a:r>
          </a:p>
          <a:p>
            <a:pPr indent="-317500" lvl="0" marL="457200" rtl="0">
              <a:spcBef>
                <a:spcPts val="0"/>
              </a:spcBef>
              <a:buClr>
                <a:srgbClr val="695D46"/>
              </a:buClr>
              <a:buSzPct val="100000"/>
              <a:buFont typeface="Open Sans"/>
            </a:pPr>
            <a:r>
              <a:rPr lang="en" sz="1400">
                <a:solidFill>
                  <a:srgbClr val="695D46"/>
                </a:solidFill>
                <a:latin typeface="Open Sans"/>
                <a:ea typeface="Open Sans"/>
                <a:cs typeface="Open Sans"/>
                <a:sym typeface="Open Sans"/>
              </a:rPr>
              <a:t>The correctness of a system = expected behavior of the system. </a:t>
            </a:r>
          </a:p>
          <a:p>
            <a:pPr lvl="0">
              <a:spcBef>
                <a:spcPts val="0"/>
              </a:spcBef>
              <a:buNone/>
            </a:pPr>
            <a:r>
              <a:t/>
            </a:r>
            <a:endParaRPr/>
          </a:p>
        </p:txBody>
      </p:sp>
      <p:sp>
        <p:nvSpPr>
          <p:cNvPr id="137" name="Shape 13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1000"/>
                                        <p:tgtEl>
                                          <p:spTgt spid="13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Work that has been done:</a:t>
            </a:r>
          </a:p>
        </p:txBody>
      </p:sp>
      <p:sp>
        <p:nvSpPr>
          <p:cNvPr id="276" name="Shape 276"/>
          <p:cNvSpPr txBox="1"/>
          <p:nvPr>
            <p:ph idx="1" type="body"/>
          </p:nvPr>
        </p:nvSpPr>
        <p:spPr>
          <a:xfrm>
            <a:off x="819150" y="1578125"/>
            <a:ext cx="3634800" cy="2860500"/>
          </a:xfrm>
          <a:prstGeom prst="rect">
            <a:avLst/>
          </a:prstGeom>
        </p:spPr>
        <p:txBody>
          <a:bodyPr anchorCtr="0" anchor="t" bIns="91425" lIns="91425" rIns="91425" wrap="square" tIns="91425">
            <a:noAutofit/>
          </a:bodyPr>
          <a:lstStyle/>
          <a:p>
            <a:pPr lvl="0" rtl="0">
              <a:spcBef>
                <a:spcPts val="0"/>
              </a:spcBef>
              <a:buNone/>
            </a:pPr>
            <a:r>
              <a:rPr lang="en" sz="1800"/>
              <a:t>A lot of work has gone towards verifying Unmanned Aircraft Systems (UAS), or “a group of elements necessary to enable the autonomous flight of at least one Unmanned Air Vehicle (UAV)”[5].</a:t>
            </a:r>
          </a:p>
          <a:p>
            <a:pPr lvl="0">
              <a:spcBef>
                <a:spcPts val="0"/>
              </a:spcBef>
              <a:buNone/>
            </a:pPr>
            <a:r>
              <a:t/>
            </a:r>
            <a:endParaRPr sz="1800"/>
          </a:p>
        </p:txBody>
      </p:sp>
      <p:pic>
        <p:nvPicPr>
          <p:cNvPr descr="Free photo: Planes, Plane, Airplanes, Airplane - Free Image on ..." id="277" name="Shape 277"/>
          <p:cNvPicPr preferRelativeResize="0"/>
          <p:nvPr/>
        </p:nvPicPr>
        <p:blipFill>
          <a:blip r:embed="rId3">
            <a:alphaModFix/>
          </a:blip>
          <a:stretch>
            <a:fillRect/>
          </a:stretch>
        </p:blipFill>
        <p:spPr>
          <a:xfrm>
            <a:off x="4547326" y="1484625"/>
            <a:ext cx="4058950" cy="2705974"/>
          </a:xfrm>
          <a:prstGeom prst="rect">
            <a:avLst/>
          </a:prstGeom>
          <a:noFill/>
          <a:ln>
            <a:noFill/>
          </a:ln>
        </p:spPr>
      </p:pic>
      <p:sp>
        <p:nvSpPr>
          <p:cNvPr id="278" name="Shape 27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Verifying UAS’s, approach: </a:t>
            </a:r>
          </a:p>
        </p:txBody>
      </p:sp>
      <p:pic>
        <p:nvPicPr>
          <p:cNvPr descr="Screen Shot 2017-10-28 at 2.43.33 PM.png" id="284" name="Shape 284"/>
          <p:cNvPicPr preferRelativeResize="0"/>
          <p:nvPr/>
        </p:nvPicPr>
        <p:blipFill>
          <a:blip r:embed="rId3">
            <a:alphaModFix/>
          </a:blip>
          <a:stretch>
            <a:fillRect/>
          </a:stretch>
        </p:blipFill>
        <p:spPr>
          <a:xfrm>
            <a:off x="180975" y="1648675"/>
            <a:ext cx="8663849" cy="2877875"/>
          </a:xfrm>
          <a:prstGeom prst="rect">
            <a:avLst/>
          </a:prstGeom>
          <a:noFill/>
          <a:ln>
            <a:noFill/>
          </a:ln>
        </p:spPr>
      </p:pic>
      <p:sp>
        <p:nvSpPr>
          <p:cNvPr id="285" name="Shape 28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Verifying UAS’s, architecture:</a:t>
            </a:r>
          </a:p>
        </p:txBody>
      </p:sp>
      <p:sp>
        <p:nvSpPr>
          <p:cNvPr id="291" name="Shape 291"/>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10-28 at 2.49.44 PM.png" id="292" name="Shape 292"/>
          <p:cNvPicPr preferRelativeResize="0"/>
          <p:nvPr/>
        </p:nvPicPr>
        <p:blipFill>
          <a:blip r:embed="rId3">
            <a:alphaModFix/>
          </a:blip>
          <a:stretch>
            <a:fillRect/>
          </a:stretch>
        </p:blipFill>
        <p:spPr>
          <a:xfrm>
            <a:off x="604325" y="1666350"/>
            <a:ext cx="7935350" cy="2890675"/>
          </a:xfrm>
          <a:prstGeom prst="rect">
            <a:avLst/>
          </a:prstGeom>
          <a:noFill/>
          <a:ln>
            <a:noFill/>
          </a:ln>
        </p:spPr>
      </p:pic>
      <p:sp>
        <p:nvSpPr>
          <p:cNvPr id="293" name="Shape 29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Properties Verified:</a:t>
            </a:r>
          </a:p>
          <a:p>
            <a:pPr lvl="0">
              <a:spcBef>
                <a:spcPts val="0"/>
              </a:spcBef>
              <a:buNone/>
            </a:pPr>
            <a:r>
              <a:t/>
            </a:r>
            <a:endParaRPr/>
          </a:p>
        </p:txBody>
      </p:sp>
      <p:pic>
        <p:nvPicPr>
          <p:cNvPr descr="Screen Shot 2017-10-28 at 2.53.25 PM.png" id="299" name="Shape 299"/>
          <p:cNvPicPr preferRelativeResize="0"/>
          <p:nvPr/>
        </p:nvPicPr>
        <p:blipFill>
          <a:blip r:embed="rId3">
            <a:alphaModFix/>
          </a:blip>
          <a:stretch>
            <a:fillRect/>
          </a:stretch>
        </p:blipFill>
        <p:spPr>
          <a:xfrm>
            <a:off x="152400" y="1952600"/>
            <a:ext cx="8839201" cy="1871202"/>
          </a:xfrm>
          <a:prstGeom prst="rect">
            <a:avLst/>
          </a:prstGeom>
          <a:noFill/>
          <a:ln>
            <a:noFill/>
          </a:ln>
        </p:spPr>
      </p:pic>
      <p:sp>
        <p:nvSpPr>
          <p:cNvPr id="300" name="Shape 300"/>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819150" y="383200"/>
            <a:ext cx="7505700" cy="954600"/>
          </a:xfrm>
          <a:prstGeom prst="rect">
            <a:avLst/>
          </a:prstGeom>
        </p:spPr>
        <p:txBody>
          <a:bodyPr anchorCtr="0" anchor="t" bIns="91425" lIns="91425" rIns="91425" wrap="square" tIns="91425">
            <a:noAutofit/>
          </a:bodyPr>
          <a:lstStyle/>
          <a:p>
            <a:pPr lvl="0">
              <a:spcBef>
                <a:spcPts val="0"/>
              </a:spcBef>
              <a:buNone/>
            </a:pPr>
            <a:r>
              <a:rPr lang="en"/>
              <a:t>Applying this to </a:t>
            </a:r>
            <a:r>
              <a:rPr i="1" lang="en" u="sng"/>
              <a:t>Semi</a:t>
            </a:r>
            <a:r>
              <a:rPr lang="en"/>
              <a:t>autonomous Cars</a:t>
            </a:r>
          </a:p>
        </p:txBody>
      </p:sp>
      <p:sp>
        <p:nvSpPr>
          <p:cNvPr id="306" name="Shape 306"/>
          <p:cNvSpPr txBox="1"/>
          <p:nvPr>
            <p:ph idx="1" type="body"/>
          </p:nvPr>
        </p:nvSpPr>
        <p:spPr>
          <a:xfrm>
            <a:off x="819150" y="3571425"/>
            <a:ext cx="7505700" cy="1303200"/>
          </a:xfrm>
          <a:prstGeom prst="rect">
            <a:avLst/>
          </a:prstGeom>
        </p:spPr>
        <p:txBody>
          <a:bodyPr anchorCtr="0" anchor="t" bIns="91425" lIns="91425" rIns="91425" wrap="square" tIns="91425">
            <a:noAutofit/>
          </a:bodyPr>
          <a:lstStyle/>
          <a:p>
            <a:pPr lvl="0">
              <a:spcBef>
                <a:spcPts val="0"/>
              </a:spcBef>
              <a:buNone/>
            </a:pPr>
            <a:r>
              <a:rPr lang="en"/>
              <a:t>Driggs-Campbell et al. have done work to create a model of a car that incorporates formal methods to certain aspects of the vehicle. </a:t>
            </a:r>
          </a:p>
          <a:p>
            <a:pPr lvl="0">
              <a:spcBef>
                <a:spcPts val="0"/>
              </a:spcBef>
              <a:buNone/>
            </a:pPr>
            <a:r>
              <a:rPr lang="en"/>
              <a:t>This includes creating a model of a semiautonomous car and a formal model of the driver. [6, 7]</a:t>
            </a:r>
          </a:p>
        </p:txBody>
      </p:sp>
      <p:pic>
        <p:nvPicPr>
          <p:cNvPr descr="File:Driver free car.jpg - Wikimedia Commons" id="307" name="Shape 307"/>
          <p:cNvPicPr preferRelativeResize="0"/>
          <p:nvPr/>
        </p:nvPicPr>
        <p:blipFill>
          <a:blip r:embed="rId3">
            <a:alphaModFix/>
          </a:blip>
          <a:stretch>
            <a:fillRect/>
          </a:stretch>
        </p:blipFill>
        <p:spPr>
          <a:xfrm>
            <a:off x="2862025" y="1122650"/>
            <a:ext cx="3419952" cy="2279075"/>
          </a:xfrm>
          <a:prstGeom prst="rect">
            <a:avLst/>
          </a:prstGeom>
          <a:noFill/>
          <a:ln>
            <a:noFill/>
          </a:ln>
        </p:spPr>
      </p:pic>
      <p:sp>
        <p:nvSpPr>
          <p:cNvPr id="308" name="Shape 3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0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000"/>
                                        <p:tgtEl>
                                          <p:spTgt spid="30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281400" y="249400"/>
            <a:ext cx="8614500" cy="1036500"/>
          </a:xfrm>
          <a:prstGeom prst="rect">
            <a:avLst/>
          </a:prstGeom>
        </p:spPr>
        <p:txBody>
          <a:bodyPr anchorCtr="0" anchor="t" bIns="91425" lIns="91425" rIns="91425" wrap="square" tIns="91425">
            <a:noAutofit/>
          </a:bodyPr>
          <a:lstStyle/>
          <a:p>
            <a:pPr lvl="0">
              <a:spcBef>
                <a:spcPts val="0"/>
              </a:spcBef>
              <a:buNone/>
            </a:pPr>
            <a:r>
              <a:rPr lang="en"/>
              <a:t>Semiautonomous Model: Vehicle Framework</a:t>
            </a:r>
          </a:p>
        </p:txBody>
      </p:sp>
      <p:pic>
        <p:nvPicPr>
          <p:cNvPr descr="Screen Shot 2017-10-30 at 9.57.48 PM.png" id="314" name="Shape 314"/>
          <p:cNvPicPr preferRelativeResize="0"/>
          <p:nvPr/>
        </p:nvPicPr>
        <p:blipFill>
          <a:blip r:embed="rId3">
            <a:alphaModFix/>
          </a:blip>
          <a:stretch>
            <a:fillRect/>
          </a:stretch>
        </p:blipFill>
        <p:spPr>
          <a:xfrm>
            <a:off x="1398438" y="774975"/>
            <a:ext cx="6347125" cy="4093175"/>
          </a:xfrm>
          <a:prstGeom prst="rect">
            <a:avLst/>
          </a:prstGeom>
          <a:noFill/>
          <a:ln>
            <a:noFill/>
          </a:ln>
        </p:spPr>
      </p:pic>
      <p:sp>
        <p:nvSpPr>
          <p:cNvPr id="315" name="Shape 31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304800" y="226025"/>
            <a:ext cx="7505700" cy="954600"/>
          </a:xfrm>
          <a:prstGeom prst="rect">
            <a:avLst/>
          </a:prstGeom>
        </p:spPr>
        <p:txBody>
          <a:bodyPr anchorCtr="0" anchor="t" bIns="91425" lIns="91425" rIns="91425" wrap="square" tIns="91425">
            <a:noAutofit/>
          </a:bodyPr>
          <a:lstStyle/>
          <a:p>
            <a:pPr lvl="0">
              <a:spcBef>
                <a:spcPts val="0"/>
              </a:spcBef>
              <a:buNone/>
            </a:pPr>
            <a:r>
              <a:rPr lang="en"/>
              <a:t>Modeling Vehicle Motion</a:t>
            </a:r>
          </a:p>
        </p:txBody>
      </p:sp>
      <p:sp>
        <p:nvSpPr>
          <p:cNvPr id="321" name="Shape 321"/>
          <p:cNvSpPr txBox="1"/>
          <p:nvPr>
            <p:ph idx="1" type="body"/>
          </p:nvPr>
        </p:nvSpPr>
        <p:spPr>
          <a:xfrm>
            <a:off x="819150" y="3226375"/>
            <a:ext cx="3471000" cy="1212300"/>
          </a:xfrm>
          <a:prstGeom prst="rect">
            <a:avLst/>
          </a:prstGeom>
        </p:spPr>
        <p:txBody>
          <a:bodyPr anchorCtr="0" anchor="t" bIns="91425" lIns="91425" rIns="91425" wrap="square" tIns="91425">
            <a:noAutofit/>
          </a:bodyPr>
          <a:lstStyle/>
          <a:p>
            <a:pPr lvl="0">
              <a:spcBef>
                <a:spcPts val="0"/>
              </a:spcBef>
              <a:buNone/>
            </a:pPr>
            <a:r>
              <a:rPr lang="en"/>
              <a:t>Safety Constraints:</a:t>
            </a:r>
          </a:p>
          <a:p>
            <a:pPr lvl="0">
              <a:spcBef>
                <a:spcPts val="0"/>
              </a:spcBef>
              <a:buNone/>
            </a:pPr>
            <a:r>
              <a:t/>
            </a:r>
            <a:endParaRPr/>
          </a:p>
        </p:txBody>
      </p:sp>
      <p:pic>
        <p:nvPicPr>
          <p:cNvPr descr="Screen Shot 2017-10-30 at 9.59.56 PM.png" id="322" name="Shape 322"/>
          <p:cNvPicPr preferRelativeResize="0"/>
          <p:nvPr/>
        </p:nvPicPr>
        <p:blipFill>
          <a:blip r:embed="rId3">
            <a:alphaModFix/>
          </a:blip>
          <a:stretch>
            <a:fillRect/>
          </a:stretch>
        </p:blipFill>
        <p:spPr>
          <a:xfrm>
            <a:off x="4523950" y="1027175"/>
            <a:ext cx="3800900" cy="3531826"/>
          </a:xfrm>
          <a:prstGeom prst="rect">
            <a:avLst/>
          </a:prstGeom>
          <a:noFill/>
          <a:ln>
            <a:noFill/>
          </a:ln>
        </p:spPr>
      </p:pic>
      <p:pic>
        <p:nvPicPr>
          <p:cNvPr descr="Screen Shot 2017-10-30 at 10.00.45 PM.png" id="323" name="Shape 323"/>
          <p:cNvPicPr preferRelativeResize="0"/>
          <p:nvPr/>
        </p:nvPicPr>
        <p:blipFill rotWithShape="1">
          <a:blip r:embed="rId4">
            <a:alphaModFix/>
          </a:blip>
          <a:srcRect b="0" l="0" r="20306" t="0"/>
          <a:stretch/>
        </p:blipFill>
        <p:spPr>
          <a:xfrm>
            <a:off x="882350" y="1027175"/>
            <a:ext cx="3180650" cy="2082300"/>
          </a:xfrm>
          <a:prstGeom prst="rect">
            <a:avLst/>
          </a:prstGeom>
          <a:noFill/>
          <a:ln>
            <a:noFill/>
          </a:ln>
        </p:spPr>
      </p:pic>
      <p:pic>
        <p:nvPicPr>
          <p:cNvPr descr="Screen Shot 2017-10-30 at 10.56.57 PM.png" id="324" name="Shape 324"/>
          <p:cNvPicPr preferRelativeResize="0"/>
          <p:nvPr/>
        </p:nvPicPr>
        <p:blipFill>
          <a:blip r:embed="rId5">
            <a:alphaModFix/>
          </a:blip>
          <a:stretch>
            <a:fillRect/>
          </a:stretch>
        </p:blipFill>
        <p:spPr>
          <a:xfrm>
            <a:off x="866775" y="3706125"/>
            <a:ext cx="3375750" cy="502175"/>
          </a:xfrm>
          <a:prstGeom prst="rect">
            <a:avLst/>
          </a:prstGeom>
          <a:noFill/>
          <a:ln>
            <a:noFill/>
          </a:ln>
        </p:spPr>
      </p:pic>
      <p:pic>
        <p:nvPicPr>
          <p:cNvPr descr="Screen Shot 2017-10-30 at 10.57.21 PM.png" id="325" name="Shape 325"/>
          <p:cNvPicPr preferRelativeResize="0"/>
          <p:nvPr/>
        </p:nvPicPr>
        <p:blipFill rotWithShape="1">
          <a:blip r:embed="rId6">
            <a:alphaModFix/>
          </a:blip>
          <a:srcRect b="0" l="0" r="0" t="35703"/>
          <a:stretch/>
        </p:blipFill>
        <p:spPr>
          <a:xfrm>
            <a:off x="1047900" y="4161525"/>
            <a:ext cx="1942352" cy="350700"/>
          </a:xfrm>
          <a:prstGeom prst="rect">
            <a:avLst/>
          </a:prstGeom>
          <a:noFill/>
          <a:ln>
            <a:noFill/>
          </a:ln>
        </p:spPr>
      </p:pic>
      <p:sp>
        <p:nvSpPr>
          <p:cNvPr id="326" name="Shape 32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Probabilistic Modeling and Verification of Human Behavior</a:t>
            </a:r>
          </a:p>
        </p:txBody>
      </p:sp>
      <p:sp>
        <p:nvSpPr>
          <p:cNvPr id="332" name="Shape 332"/>
          <p:cNvSpPr txBox="1"/>
          <p:nvPr>
            <p:ph idx="1" type="body"/>
          </p:nvPr>
        </p:nvSpPr>
        <p:spPr>
          <a:xfrm>
            <a:off x="819150" y="1990725"/>
            <a:ext cx="3389100" cy="2448000"/>
          </a:xfrm>
          <a:prstGeom prst="rect">
            <a:avLst/>
          </a:prstGeom>
        </p:spPr>
        <p:txBody>
          <a:bodyPr anchorCtr="0" anchor="t" bIns="91425" lIns="91425" rIns="91425" wrap="square" tIns="91425">
            <a:noAutofit/>
          </a:bodyPr>
          <a:lstStyle/>
          <a:p>
            <a:pPr lvl="0">
              <a:spcBef>
                <a:spcPts val="0"/>
              </a:spcBef>
              <a:buNone/>
            </a:pPr>
            <a:r>
              <a:rPr lang="en" sz="1400"/>
              <a:t>Model: Convex-Markov Chain; Logic: Probabilistic Computation Tree Logic</a:t>
            </a:r>
          </a:p>
          <a:p>
            <a:pPr lvl="0">
              <a:spcBef>
                <a:spcPts val="0"/>
              </a:spcBef>
              <a:buNone/>
            </a:pPr>
            <a:r>
              <a:rPr lang="en" sz="1400"/>
              <a:t>A linearized vehicle model is used to generate a trajectory set.</a:t>
            </a:r>
          </a:p>
          <a:p>
            <a:pPr lvl="0">
              <a:spcBef>
                <a:spcPts val="0"/>
              </a:spcBef>
              <a:buNone/>
            </a:pPr>
            <a:r>
              <a:rPr lang="en" sz="1400"/>
              <a:t>Probability intervals are generated using a determined confidence level.</a:t>
            </a:r>
          </a:p>
        </p:txBody>
      </p:sp>
      <p:pic>
        <p:nvPicPr>
          <p:cNvPr descr="Screen Shot 2017-10-31 at 9.39.39 AM.png" id="333" name="Shape 333"/>
          <p:cNvPicPr preferRelativeResize="0"/>
          <p:nvPr/>
        </p:nvPicPr>
        <p:blipFill>
          <a:blip r:embed="rId3">
            <a:alphaModFix/>
          </a:blip>
          <a:stretch>
            <a:fillRect/>
          </a:stretch>
        </p:blipFill>
        <p:spPr>
          <a:xfrm>
            <a:off x="4390091" y="1800200"/>
            <a:ext cx="4404059" cy="2390775"/>
          </a:xfrm>
          <a:prstGeom prst="rect">
            <a:avLst/>
          </a:prstGeom>
          <a:noFill/>
          <a:ln>
            <a:noFill/>
          </a:ln>
        </p:spPr>
      </p:pic>
      <p:pic>
        <p:nvPicPr>
          <p:cNvPr descr="Screen Shot 2017-10-31 at 9.43.38 AM.png" id="334" name="Shape 334"/>
          <p:cNvPicPr preferRelativeResize="0"/>
          <p:nvPr/>
        </p:nvPicPr>
        <p:blipFill>
          <a:blip r:embed="rId4">
            <a:alphaModFix/>
          </a:blip>
          <a:stretch>
            <a:fillRect/>
          </a:stretch>
        </p:blipFill>
        <p:spPr>
          <a:xfrm>
            <a:off x="4390100" y="2176268"/>
            <a:ext cx="3934750" cy="1481757"/>
          </a:xfrm>
          <a:prstGeom prst="rect">
            <a:avLst/>
          </a:prstGeom>
          <a:noFill/>
          <a:ln>
            <a:noFill/>
          </a:ln>
        </p:spPr>
      </p:pic>
      <p:sp>
        <p:nvSpPr>
          <p:cNvPr id="335" name="Shape 33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10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10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1000"/>
                                        <p:tgtEl>
                                          <p:spTgt spid="3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3"/>
                                        </p:tgtEl>
                                      </p:cBhvr>
                                    </p:animEffect>
                                    <p:set>
                                      <p:cBhvr>
                                        <p:cTn dur="1" fill="hold">
                                          <p:stCondLst>
                                            <p:cond delay="1000"/>
                                          </p:stCondLst>
                                        </p:cTn>
                                        <p:tgtEl>
                                          <p:spTgt spid="33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219900" y="179775"/>
            <a:ext cx="7505700" cy="954600"/>
          </a:xfrm>
          <a:prstGeom prst="rect">
            <a:avLst/>
          </a:prstGeom>
        </p:spPr>
        <p:txBody>
          <a:bodyPr anchorCtr="0" anchor="t" bIns="91425" lIns="91425" rIns="91425" wrap="square" tIns="91425">
            <a:noAutofit/>
          </a:bodyPr>
          <a:lstStyle/>
          <a:p>
            <a:pPr lvl="0">
              <a:spcBef>
                <a:spcPts val="0"/>
              </a:spcBef>
              <a:buNone/>
            </a:pPr>
            <a:r>
              <a:rPr lang="en"/>
              <a:t>Model of A Complex Maneuver </a:t>
            </a:r>
          </a:p>
        </p:txBody>
      </p:sp>
      <p:sp>
        <p:nvSpPr>
          <p:cNvPr id="341" name="Shape 34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Screen Shot 2017-10-31 at 9.57.27 AM.png" id="342" name="Shape 342"/>
          <p:cNvPicPr preferRelativeResize="0"/>
          <p:nvPr/>
        </p:nvPicPr>
        <p:blipFill>
          <a:blip r:embed="rId3">
            <a:alphaModFix/>
          </a:blip>
          <a:stretch>
            <a:fillRect/>
          </a:stretch>
        </p:blipFill>
        <p:spPr>
          <a:xfrm>
            <a:off x="2124326" y="824150"/>
            <a:ext cx="4895325" cy="4113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203250" y="213050"/>
            <a:ext cx="7505700" cy="954600"/>
          </a:xfrm>
          <a:prstGeom prst="rect">
            <a:avLst/>
          </a:prstGeom>
        </p:spPr>
        <p:txBody>
          <a:bodyPr anchorCtr="0" anchor="t" bIns="91425" lIns="91425" rIns="91425" wrap="square" tIns="91425">
            <a:noAutofit/>
          </a:bodyPr>
          <a:lstStyle/>
          <a:p>
            <a:pPr lvl="0">
              <a:spcBef>
                <a:spcPts val="0"/>
              </a:spcBef>
              <a:buNone/>
            </a:pPr>
            <a:r>
              <a:rPr lang="en"/>
              <a:t>Showing Effectiveness</a:t>
            </a:r>
          </a:p>
        </p:txBody>
      </p:sp>
      <p:sp>
        <p:nvSpPr>
          <p:cNvPr id="348" name="Shape 3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descr="Screen Shot 2017-10-31 at 10.02.33 AM.png" id="349" name="Shape 349"/>
          <p:cNvPicPr preferRelativeResize="0"/>
          <p:nvPr/>
        </p:nvPicPr>
        <p:blipFill>
          <a:blip r:embed="rId3">
            <a:alphaModFix/>
          </a:blip>
          <a:stretch>
            <a:fillRect/>
          </a:stretch>
        </p:blipFill>
        <p:spPr>
          <a:xfrm>
            <a:off x="1818438" y="1379025"/>
            <a:ext cx="5507126" cy="3408425"/>
          </a:xfrm>
          <a:prstGeom prst="rect">
            <a:avLst/>
          </a:prstGeom>
          <a:noFill/>
          <a:ln>
            <a:noFill/>
          </a:ln>
        </p:spPr>
      </p:pic>
      <p:pic>
        <p:nvPicPr>
          <p:cNvPr descr="Screen Shot 2017-10-31 at 10.03.39 AM.png" id="350" name="Shape 350"/>
          <p:cNvPicPr preferRelativeResize="0"/>
          <p:nvPr/>
        </p:nvPicPr>
        <p:blipFill>
          <a:blip r:embed="rId4">
            <a:alphaModFix/>
          </a:blip>
          <a:stretch>
            <a:fillRect/>
          </a:stretch>
        </p:blipFill>
        <p:spPr>
          <a:xfrm>
            <a:off x="403025" y="801800"/>
            <a:ext cx="3308976" cy="113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How it works</a:t>
            </a:r>
          </a:p>
        </p:txBody>
      </p:sp>
      <p:sp>
        <p:nvSpPr>
          <p:cNvPr id="143" name="Shape 143"/>
          <p:cNvSpPr txBox="1"/>
          <p:nvPr>
            <p:ph idx="1" type="body"/>
          </p:nvPr>
        </p:nvSpPr>
        <p:spPr>
          <a:xfrm>
            <a:off x="819150" y="1562175"/>
            <a:ext cx="4685700" cy="2876400"/>
          </a:xfrm>
          <a:prstGeom prst="rect">
            <a:avLst/>
          </a:prstGeom>
        </p:spPr>
        <p:txBody>
          <a:bodyPr anchorCtr="0" anchor="t" bIns="91425" lIns="91425" rIns="91425" wrap="square" tIns="91425">
            <a:noAutofit/>
          </a:bodyPr>
          <a:lstStyle/>
          <a:p>
            <a:pPr indent="-355600" lvl="0" marL="457200" rtl="0">
              <a:spcBef>
                <a:spcPts val="0"/>
              </a:spcBef>
              <a:spcAft>
                <a:spcPts val="0"/>
              </a:spcAft>
              <a:buSzPct val="100000"/>
            </a:pPr>
            <a:r>
              <a:rPr lang="en" sz="2000"/>
              <a:t>Take existing system.</a:t>
            </a:r>
          </a:p>
          <a:p>
            <a:pPr indent="-355600" lvl="0" marL="457200" rtl="0">
              <a:spcBef>
                <a:spcPts val="0"/>
              </a:spcBef>
              <a:spcAft>
                <a:spcPts val="0"/>
              </a:spcAft>
              <a:buSzPct val="100000"/>
            </a:pPr>
            <a:r>
              <a:rPr lang="en" sz="2000"/>
              <a:t>Create a </a:t>
            </a:r>
            <a:r>
              <a:rPr b="1" lang="en" sz="2000"/>
              <a:t>specification</a:t>
            </a:r>
            <a:r>
              <a:rPr lang="en" sz="2000"/>
              <a:t> of that system.</a:t>
            </a:r>
          </a:p>
          <a:p>
            <a:pPr indent="-355600" lvl="0" marL="457200" rtl="0">
              <a:spcBef>
                <a:spcPts val="0"/>
              </a:spcBef>
              <a:spcAft>
                <a:spcPts val="0"/>
              </a:spcAft>
              <a:buSzPct val="100000"/>
            </a:pPr>
            <a:r>
              <a:rPr lang="en" sz="2000"/>
              <a:t>Prove that the specification accurately represents the system.</a:t>
            </a:r>
          </a:p>
          <a:p>
            <a:pPr indent="-355600" lvl="0" marL="457200">
              <a:spcBef>
                <a:spcPts val="0"/>
              </a:spcBef>
              <a:buSzPct val="100000"/>
            </a:pPr>
            <a:r>
              <a:rPr lang="en" sz="2000"/>
              <a:t>Prove properties about system by proving properties about the specification.</a:t>
            </a:r>
            <a:br>
              <a:rPr lang="en" sz="2000"/>
            </a:br>
          </a:p>
        </p:txBody>
      </p:sp>
      <p:pic>
        <p:nvPicPr>
          <p:cNvPr descr="Free stock photos of code · Pexels" id="144" name="Shape 144"/>
          <p:cNvPicPr preferRelativeResize="0"/>
          <p:nvPr/>
        </p:nvPicPr>
        <p:blipFill>
          <a:blip r:embed="rId3">
            <a:alphaModFix/>
          </a:blip>
          <a:stretch>
            <a:fillRect/>
          </a:stretch>
        </p:blipFill>
        <p:spPr>
          <a:xfrm>
            <a:off x="5688151" y="2534798"/>
            <a:ext cx="2574697" cy="1710074"/>
          </a:xfrm>
          <a:prstGeom prst="rect">
            <a:avLst/>
          </a:prstGeom>
          <a:noFill/>
          <a:ln>
            <a:noFill/>
          </a:ln>
        </p:spPr>
      </p:pic>
      <p:sp>
        <p:nvSpPr>
          <p:cNvPr id="145" name="Shape 145"/>
          <p:cNvSpPr/>
          <p:nvPr/>
        </p:nvSpPr>
        <p:spPr>
          <a:xfrm>
            <a:off x="5745050" y="697075"/>
            <a:ext cx="2460888" cy="1267380"/>
          </a:xfrm>
          <a:prstGeom prst="cloud">
            <a:avLst/>
          </a:prstGeom>
          <a:solidFill>
            <a:srgbClr val="4DB6AC"/>
          </a:solidFill>
          <a:ln cap="flat" cmpd="sng" w="9525">
            <a:solidFill>
              <a:srgbClr val="695D46"/>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Specification</a:t>
            </a:r>
          </a:p>
        </p:txBody>
      </p:sp>
      <p:cxnSp>
        <p:nvCxnSpPr>
          <p:cNvPr id="146" name="Shape 146"/>
          <p:cNvCxnSpPr>
            <a:stCxn id="145" idx="1"/>
            <a:endCxn id="144" idx="0"/>
          </p:cNvCxnSpPr>
          <p:nvPr/>
        </p:nvCxnSpPr>
        <p:spPr>
          <a:xfrm>
            <a:off x="6975494" y="1963105"/>
            <a:ext cx="0" cy="571800"/>
          </a:xfrm>
          <a:prstGeom prst="straightConnector1">
            <a:avLst/>
          </a:prstGeom>
          <a:noFill/>
          <a:ln cap="flat" cmpd="sng" w="38100">
            <a:solidFill>
              <a:srgbClr val="695D46"/>
            </a:solidFill>
            <a:prstDash val="solid"/>
            <a:round/>
            <a:headEnd len="lg" w="lg" type="none"/>
            <a:tailEnd len="lg" w="lg" type="triangle"/>
          </a:ln>
        </p:spPr>
      </p:cxnSp>
      <p:sp>
        <p:nvSpPr>
          <p:cNvPr id="147" name="Shape 14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819150" y="629225"/>
            <a:ext cx="7505700" cy="954600"/>
          </a:xfrm>
          <a:prstGeom prst="rect">
            <a:avLst/>
          </a:prstGeom>
        </p:spPr>
        <p:txBody>
          <a:bodyPr anchorCtr="0" anchor="t" bIns="91425" lIns="91425" rIns="91425" wrap="square" tIns="91425">
            <a:noAutofit/>
          </a:bodyPr>
          <a:lstStyle/>
          <a:p>
            <a:pPr lvl="0">
              <a:spcBef>
                <a:spcPts val="0"/>
              </a:spcBef>
              <a:buNone/>
            </a:pPr>
            <a:r>
              <a:rPr lang="en"/>
              <a:t>Thank you for your attention!</a:t>
            </a:r>
          </a:p>
          <a:p>
            <a:pPr lvl="0">
              <a:spcBef>
                <a:spcPts val="0"/>
              </a:spcBef>
              <a:buNone/>
            </a:pPr>
            <a:r>
              <a:rPr lang="en"/>
              <a:t>Sources:</a:t>
            </a:r>
          </a:p>
        </p:txBody>
      </p:sp>
      <p:sp>
        <p:nvSpPr>
          <p:cNvPr id="356" name="Shape 356"/>
          <p:cNvSpPr txBox="1"/>
          <p:nvPr>
            <p:ph idx="1" type="body"/>
          </p:nvPr>
        </p:nvSpPr>
        <p:spPr>
          <a:xfrm>
            <a:off x="819150" y="1724400"/>
            <a:ext cx="7505700" cy="2448000"/>
          </a:xfrm>
          <a:prstGeom prst="rect">
            <a:avLst/>
          </a:prstGeom>
        </p:spPr>
        <p:txBody>
          <a:bodyPr anchorCtr="0" anchor="t" bIns="91425" lIns="91425" rIns="91425" wrap="square" tIns="91425">
            <a:noAutofit/>
          </a:bodyPr>
          <a:lstStyle/>
          <a:p>
            <a:pPr indent="-311150" lvl="0" marL="457200">
              <a:spcBef>
                <a:spcPts val="0"/>
              </a:spcBef>
              <a:spcAft>
                <a:spcPts val="0"/>
              </a:spcAft>
              <a:buAutoNum type="arabicPeriod"/>
            </a:pPr>
            <a:r>
              <a:rPr lang="en" u="sng">
                <a:solidFill>
                  <a:schemeClr val="hlink"/>
                </a:solidFill>
                <a:hlinkClick r:id="rId3"/>
              </a:rPr>
              <a:t>http://www.cs.cmu.edu/~modelcheck/tour.htm</a:t>
            </a:r>
          </a:p>
          <a:p>
            <a:pPr indent="-311150" lvl="0" marL="457200">
              <a:spcBef>
                <a:spcPts val="0"/>
              </a:spcBef>
              <a:spcAft>
                <a:spcPts val="0"/>
              </a:spcAft>
              <a:buAutoNum type="arabicPeriod"/>
            </a:pPr>
            <a:r>
              <a:rPr lang="en" u="sng">
                <a:solidFill>
                  <a:schemeClr val="hlink"/>
                </a:solidFill>
                <a:hlinkClick r:id="rId4"/>
              </a:rPr>
              <a:t>http://www.cs.cmu.edu/~emc/15-398/lectures/overview.pdf</a:t>
            </a:r>
          </a:p>
          <a:p>
            <a:pPr indent="-311150" lvl="0" marL="457200">
              <a:spcBef>
                <a:spcPts val="0"/>
              </a:spcBef>
              <a:spcAft>
                <a:spcPts val="0"/>
              </a:spcAft>
              <a:buAutoNum type="arabicPeriod"/>
            </a:pPr>
            <a:r>
              <a:rPr lang="en" u="sng">
                <a:solidFill>
                  <a:schemeClr val="hlink"/>
                </a:solidFill>
                <a:hlinkClick r:id="rId5"/>
              </a:rPr>
              <a:t>http://www.cs.ucr.edu/~heng/teaching/cs260-winter2017/symexec.pdf</a:t>
            </a:r>
          </a:p>
          <a:p>
            <a:pPr indent="-311150" lvl="0" marL="457200">
              <a:spcBef>
                <a:spcPts val="0"/>
              </a:spcBef>
              <a:spcAft>
                <a:spcPts val="0"/>
              </a:spcAft>
              <a:buAutoNum type="arabicPeriod"/>
            </a:pPr>
            <a:r>
              <a:rPr lang="en" u="sng">
                <a:solidFill>
                  <a:schemeClr val="hlink"/>
                </a:solidFill>
                <a:hlinkClick r:id="rId6"/>
              </a:rPr>
              <a:t>http://cgi.csc.liv.ac.uk/~matt/pubs/cacm2013preprint.pdf</a:t>
            </a:r>
          </a:p>
          <a:p>
            <a:pPr indent="-311150" lvl="0" marL="457200" rtl="0">
              <a:spcBef>
                <a:spcPts val="0"/>
              </a:spcBef>
              <a:spcAft>
                <a:spcPts val="0"/>
              </a:spcAft>
              <a:buAutoNum type="arabicPeriod"/>
            </a:pPr>
            <a:r>
              <a:rPr lang="en" u="sng">
                <a:solidFill>
                  <a:schemeClr val="hlink"/>
                </a:solidFill>
                <a:hlinkClick r:id="rId7"/>
              </a:rPr>
              <a:t>https://link.springer.com/chapter/10.1007/978-3-642-24270-0_17</a:t>
            </a:r>
          </a:p>
          <a:p>
            <a:pPr indent="-311150" lvl="0" marL="457200" rtl="0">
              <a:spcBef>
                <a:spcPts val="0"/>
              </a:spcBef>
              <a:spcAft>
                <a:spcPts val="0"/>
              </a:spcAft>
              <a:buAutoNum type="arabicPeriod"/>
            </a:pPr>
            <a:r>
              <a:rPr lang="en" u="sng">
                <a:solidFill>
                  <a:schemeClr val="hlink"/>
                </a:solidFill>
                <a:hlinkClick r:id="rId8"/>
              </a:rPr>
              <a:t>http://www.me.berkeley.edu/~frborrel/pdfpub/victor.pdf</a:t>
            </a:r>
          </a:p>
          <a:p>
            <a:pPr indent="-311150" lvl="0" marL="457200" rtl="0">
              <a:spcBef>
                <a:spcPts val="0"/>
              </a:spcBef>
              <a:spcAft>
                <a:spcPts val="0"/>
              </a:spcAft>
              <a:buAutoNum type="arabicPeriod"/>
            </a:pPr>
            <a:r>
              <a:rPr lang="en" u="sng">
                <a:solidFill>
                  <a:schemeClr val="hlink"/>
                </a:solidFill>
                <a:hlinkClick r:id="rId9"/>
              </a:rPr>
              <a:t>http://human-cps.eecs.berkeley.edu/AAAI2014.pdf</a:t>
            </a:r>
          </a:p>
          <a:p>
            <a:pPr indent="-311150" lvl="0" marL="457200" rtl="0">
              <a:spcBef>
                <a:spcPts val="0"/>
              </a:spcBef>
              <a:buAutoNum type="arabicPeriod"/>
            </a:pPr>
            <a:r>
              <a:rPr lang="en" u="sng">
                <a:solidFill>
                  <a:schemeClr val="hlink"/>
                </a:solidFill>
                <a:hlinkClick r:id="rId10"/>
              </a:rPr>
              <a:t>http://www.prismmodelchecker.org/lectures/pmc/01-intro.pdf</a:t>
            </a:r>
            <a:br>
              <a:rPr lang="en"/>
            </a:br>
          </a:p>
          <a:p>
            <a:pPr lvl="0">
              <a:spcBef>
                <a:spcPts val="0"/>
              </a:spcBef>
              <a:buNone/>
            </a:pPr>
            <a:r>
              <a:t/>
            </a:r>
            <a:endParaRPr/>
          </a:p>
          <a:p>
            <a:pPr lvl="0">
              <a:spcBef>
                <a:spcPts val="0"/>
              </a:spcBef>
              <a:buNone/>
            </a:pPr>
            <a:r>
              <a:t/>
            </a:r>
            <a:endParaRPr/>
          </a:p>
        </p:txBody>
      </p:sp>
      <p:sp>
        <p:nvSpPr>
          <p:cNvPr id="357" name="Shape 35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rtl="0">
              <a:spcBef>
                <a:spcPts val="0"/>
              </a:spcBef>
              <a:buNone/>
            </a:pPr>
            <a:r>
              <a:rPr lang="en"/>
              <a:t>What is a specification?</a:t>
            </a:r>
          </a:p>
        </p:txBody>
      </p:sp>
      <p:sp>
        <p:nvSpPr>
          <p:cNvPr id="153" name="Shape 153"/>
          <p:cNvSpPr txBox="1"/>
          <p:nvPr>
            <p:ph idx="1" type="body"/>
          </p:nvPr>
        </p:nvSpPr>
        <p:spPr>
          <a:xfrm>
            <a:off x="819150" y="1562175"/>
            <a:ext cx="4685700" cy="2876400"/>
          </a:xfrm>
          <a:prstGeom prst="rect">
            <a:avLst/>
          </a:prstGeom>
        </p:spPr>
        <p:txBody>
          <a:bodyPr anchorCtr="0" anchor="t" bIns="91425" lIns="91425" rIns="91425" wrap="square" tIns="91425">
            <a:noAutofit/>
          </a:bodyPr>
          <a:lstStyle/>
          <a:p>
            <a:pPr lvl="0" rtl="0">
              <a:spcBef>
                <a:spcPts val="0"/>
              </a:spcBef>
              <a:buNone/>
            </a:pPr>
            <a:r>
              <a:rPr lang="en" sz="2000"/>
              <a:t>“A </a:t>
            </a:r>
            <a:r>
              <a:rPr i="1" lang="en" sz="2000"/>
              <a:t>specification</a:t>
            </a:r>
            <a:r>
              <a:rPr b="1" lang="en" sz="2000"/>
              <a:t> </a:t>
            </a:r>
            <a:r>
              <a:rPr lang="en" sz="2000"/>
              <a:t>can be regarded as a description that is intended to be as </a:t>
            </a:r>
            <a:r>
              <a:rPr i="1" lang="en" sz="2000"/>
              <a:t>precise, unambiguous, concise, </a:t>
            </a:r>
            <a:r>
              <a:rPr lang="en" sz="2000"/>
              <a:t>and </a:t>
            </a:r>
            <a:r>
              <a:rPr i="1" lang="en" sz="2000"/>
              <a:t>complete </a:t>
            </a:r>
            <a:r>
              <a:rPr lang="en" sz="2000"/>
              <a:t> as possible in the contexts of its specific application .</a:t>
            </a:r>
          </a:p>
          <a:p>
            <a:pPr lvl="0" rtl="0">
              <a:spcBef>
                <a:spcPts val="0"/>
              </a:spcBef>
              <a:buNone/>
            </a:pPr>
            <a:r>
              <a:rPr lang="en" sz="2000"/>
              <a:t>A </a:t>
            </a:r>
            <a:r>
              <a:rPr i="1" lang="en" sz="2000"/>
              <a:t>formal specification </a:t>
            </a:r>
            <a:r>
              <a:rPr lang="en" sz="2000"/>
              <a:t>is a specification written in a formal language…”[1]</a:t>
            </a:r>
            <a:br>
              <a:rPr lang="en" sz="2000"/>
            </a:br>
          </a:p>
        </p:txBody>
      </p:sp>
      <p:pic>
        <p:nvPicPr>
          <p:cNvPr descr="Free stock photos of code · Pexels" id="154" name="Shape 154"/>
          <p:cNvPicPr preferRelativeResize="0"/>
          <p:nvPr/>
        </p:nvPicPr>
        <p:blipFill>
          <a:blip r:embed="rId3">
            <a:alphaModFix/>
          </a:blip>
          <a:stretch>
            <a:fillRect/>
          </a:stretch>
        </p:blipFill>
        <p:spPr>
          <a:xfrm>
            <a:off x="5688151" y="2534798"/>
            <a:ext cx="2574697" cy="1710074"/>
          </a:xfrm>
          <a:prstGeom prst="rect">
            <a:avLst/>
          </a:prstGeom>
          <a:noFill/>
          <a:ln>
            <a:noFill/>
          </a:ln>
        </p:spPr>
      </p:pic>
      <p:sp>
        <p:nvSpPr>
          <p:cNvPr id="155" name="Shape 155"/>
          <p:cNvSpPr/>
          <p:nvPr/>
        </p:nvSpPr>
        <p:spPr>
          <a:xfrm>
            <a:off x="5745050" y="697075"/>
            <a:ext cx="2460888" cy="1267380"/>
          </a:xfrm>
          <a:prstGeom prst="cloud">
            <a:avLst/>
          </a:prstGeom>
          <a:solidFill>
            <a:srgbClr val="4DB6AC"/>
          </a:solidFill>
          <a:ln cap="flat" cmpd="sng" w="9525">
            <a:solidFill>
              <a:srgbClr val="695D46"/>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Specification</a:t>
            </a:r>
          </a:p>
        </p:txBody>
      </p:sp>
      <p:cxnSp>
        <p:nvCxnSpPr>
          <p:cNvPr id="156" name="Shape 156"/>
          <p:cNvCxnSpPr>
            <a:stCxn id="155" idx="1"/>
            <a:endCxn id="154" idx="0"/>
          </p:cNvCxnSpPr>
          <p:nvPr/>
        </p:nvCxnSpPr>
        <p:spPr>
          <a:xfrm>
            <a:off x="6975494" y="1963105"/>
            <a:ext cx="0" cy="571800"/>
          </a:xfrm>
          <a:prstGeom prst="straightConnector1">
            <a:avLst/>
          </a:prstGeom>
          <a:noFill/>
          <a:ln cap="flat" cmpd="sng" w="38100">
            <a:solidFill>
              <a:srgbClr val="695D46"/>
            </a:solidFill>
            <a:prstDash val="solid"/>
            <a:round/>
            <a:headEnd len="lg" w="lg" type="none"/>
            <a:tailEnd len="lg" w="lg" type="triangle"/>
          </a:ln>
        </p:spPr>
      </p:cxnSp>
      <p:sp>
        <p:nvSpPr>
          <p:cNvPr id="157" name="Shape 15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Basic Logic Introduction</a:t>
            </a:r>
          </a:p>
        </p:txBody>
      </p:sp>
      <p:sp>
        <p:nvSpPr>
          <p:cNvPr id="163" name="Shape 163"/>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sz="3600"/>
              <a:t>Atoms: A,B∈{</a:t>
            </a:r>
            <a:r>
              <a:rPr i="1" lang="en" sz="3600"/>
              <a:t>True</a:t>
            </a:r>
            <a:r>
              <a:rPr lang="en" sz="3600"/>
              <a:t>, </a:t>
            </a:r>
            <a:r>
              <a:rPr i="1" lang="en" sz="3600"/>
              <a:t>False</a:t>
            </a:r>
            <a:r>
              <a:rPr lang="en" sz="3600"/>
              <a:t>}</a:t>
            </a:r>
          </a:p>
          <a:p>
            <a:pPr lvl="0">
              <a:spcBef>
                <a:spcPts val="0"/>
              </a:spcBef>
              <a:buNone/>
            </a:pPr>
            <a:r>
              <a:rPr lang="en" sz="3600"/>
              <a:t>Operations: ㄱ, ⋀,⋁</a:t>
            </a:r>
          </a:p>
          <a:p>
            <a:pPr lvl="0">
              <a:spcBef>
                <a:spcPts val="0"/>
              </a:spcBef>
              <a:buNone/>
            </a:pPr>
            <a:r>
              <a:t/>
            </a:r>
            <a:endParaRPr sz="3600"/>
          </a:p>
        </p:txBody>
      </p:sp>
      <p:sp>
        <p:nvSpPr>
          <p:cNvPr id="164" name="Shape 16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Temporal Operators</a:t>
            </a:r>
          </a:p>
        </p:txBody>
      </p:sp>
      <p:sp>
        <p:nvSpPr>
          <p:cNvPr id="170" name="Shape 170"/>
          <p:cNvSpPr txBox="1"/>
          <p:nvPr>
            <p:ph idx="1" type="body"/>
          </p:nvPr>
        </p:nvSpPr>
        <p:spPr>
          <a:xfrm>
            <a:off x="819150" y="1554750"/>
            <a:ext cx="7505700" cy="2883900"/>
          </a:xfrm>
          <a:prstGeom prst="rect">
            <a:avLst/>
          </a:prstGeom>
        </p:spPr>
        <p:txBody>
          <a:bodyPr anchorCtr="0" anchor="t" bIns="91425" lIns="91425" rIns="91425" wrap="square" tIns="91425">
            <a:noAutofit/>
          </a:bodyPr>
          <a:lstStyle/>
          <a:p>
            <a:pPr lvl="0">
              <a:spcBef>
                <a:spcPts val="0"/>
              </a:spcBef>
              <a:buNone/>
            </a:pPr>
            <a:r>
              <a:rPr lang="en" sz="2400"/>
              <a:t>Fp - p holds sometime in the future. </a:t>
            </a:r>
          </a:p>
          <a:p>
            <a:pPr lvl="0">
              <a:spcBef>
                <a:spcPts val="0"/>
              </a:spcBef>
              <a:buNone/>
            </a:pPr>
            <a:r>
              <a:rPr lang="en" sz="2400"/>
              <a:t> Gp - p holds globally in the future.</a:t>
            </a:r>
          </a:p>
          <a:p>
            <a:pPr lvl="0">
              <a:spcBef>
                <a:spcPts val="0"/>
              </a:spcBef>
              <a:buNone/>
            </a:pPr>
            <a:r>
              <a:rPr lang="en" sz="2400"/>
              <a:t> Xp - p holds next time. </a:t>
            </a:r>
          </a:p>
          <a:p>
            <a:pPr lvl="0">
              <a:spcBef>
                <a:spcPts val="0"/>
              </a:spcBef>
              <a:buNone/>
            </a:pPr>
            <a:r>
              <a:rPr lang="en" sz="2400"/>
              <a:t>pUq - p holds until q holds.</a:t>
            </a:r>
          </a:p>
        </p:txBody>
      </p:sp>
      <p:sp>
        <p:nvSpPr>
          <p:cNvPr id="171" name="Shape 17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10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1000"/>
                                        <p:tgtEl>
                                          <p:spTgt spid="17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Model-based vs. Algebraic Specification</a:t>
            </a:r>
          </a:p>
        </p:txBody>
      </p:sp>
      <p:sp>
        <p:nvSpPr>
          <p:cNvPr id="177" name="Shape 177"/>
          <p:cNvSpPr txBox="1"/>
          <p:nvPr>
            <p:ph idx="1" type="body"/>
          </p:nvPr>
        </p:nvSpPr>
        <p:spPr>
          <a:xfrm>
            <a:off x="819150" y="1990725"/>
            <a:ext cx="3612300" cy="2448000"/>
          </a:xfrm>
          <a:prstGeom prst="rect">
            <a:avLst/>
          </a:prstGeom>
        </p:spPr>
        <p:txBody>
          <a:bodyPr anchorCtr="0" anchor="t" bIns="91425" lIns="91425" rIns="91425" wrap="square" tIns="91425">
            <a:noAutofit/>
          </a:bodyPr>
          <a:lstStyle/>
          <a:p>
            <a:pPr lvl="0">
              <a:spcBef>
                <a:spcPts val="0"/>
              </a:spcBef>
              <a:buNone/>
            </a:pPr>
            <a:r>
              <a:rPr lang="en"/>
              <a:t>Model Based</a:t>
            </a:r>
          </a:p>
          <a:p>
            <a:pPr indent="-311150" lvl="0" marL="457200" rtl="0">
              <a:spcBef>
                <a:spcPts val="0"/>
              </a:spcBef>
              <a:spcAft>
                <a:spcPts val="0"/>
              </a:spcAft>
            </a:pPr>
            <a:r>
              <a:rPr lang="en"/>
              <a:t>Explicit specification of abstract machines</a:t>
            </a:r>
          </a:p>
          <a:p>
            <a:pPr indent="-311150" lvl="0" marL="457200">
              <a:spcBef>
                <a:spcPts val="0"/>
              </a:spcBef>
            </a:pPr>
            <a:r>
              <a:rPr lang="en"/>
              <a:t>System is specified using </a:t>
            </a:r>
            <a:r>
              <a:rPr lang="en"/>
              <a:t>mathematical</a:t>
            </a:r>
            <a:r>
              <a:rPr lang="en"/>
              <a:t> entities (sets, sequences, etc.) and operations are defined by how they affect those states.</a:t>
            </a:r>
          </a:p>
        </p:txBody>
      </p:sp>
      <p:sp>
        <p:nvSpPr>
          <p:cNvPr id="178" name="Shape 178"/>
          <p:cNvSpPr txBox="1"/>
          <p:nvPr>
            <p:ph idx="1" type="body"/>
          </p:nvPr>
        </p:nvSpPr>
        <p:spPr>
          <a:xfrm>
            <a:off x="4563500" y="1990725"/>
            <a:ext cx="3612300" cy="2448000"/>
          </a:xfrm>
          <a:prstGeom prst="rect">
            <a:avLst/>
          </a:prstGeom>
        </p:spPr>
        <p:txBody>
          <a:bodyPr anchorCtr="0" anchor="t" bIns="91425" lIns="91425" rIns="91425" wrap="square" tIns="91425">
            <a:noAutofit/>
          </a:bodyPr>
          <a:lstStyle/>
          <a:p>
            <a:pPr lvl="0">
              <a:spcBef>
                <a:spcPts val="0"/>
              </a:spcBef>
              <a:buNone/>
            </a:pPr>
            <a:r>
              <a:rPr lang="en"/>
              <a:t>Algebraic/Property-Oriented</a:t>
            </a:r>
          </a:p>
          <a:p>
            <a:pPr indent="-311150" lvl="0" marL="457200" rtl="0">
              <a:spcBef>
                <a:spcPts val="0"/>
              </a:spcBef>
            </a:pPr>
            <a:r>
              <a:rPr lang="en"/>
              <a:t>Abstract data types specified by axioms defining relationships between its operations</a:t>
            </a:r>
          </a:p>
        </p:txBody>
      </p:sp>
      <p:sp>
        <p:nvSpPr>
          <p:cNvPr id="179" name="Shape 17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1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1000"/>
                                        <p:tgtEl>
                                          <p:spTgt spid="1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Main Methods of Formal Verification</a:t>
            </a:r>
          </a:p>
        </p:txBody>
      </p:sp>
      <p:sp>
        <p:nvSpPr>
          <p:cNvPr id="185" name="Shape 185"/>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lang="en" sz="2400"/>
              <a:t>Model checkers</a:t>
            </a:r>
          </a:p>
          <a:p>
            <a:pPr indent="-381000" lvl="0" marL="457200" rtl="0">
              <a:spcBef>
                <a:spcPts val="0"/>
              </a:spcBef>
              <a:spcAft>
                <a:spcPts val="0"/>
              </a:spcAft>
              <a:buSzPct val="100000"/>
            </a:pPr>
            <a:r>
              <a:rPr lang="en" sz="2400"/>
              <a:t>Symbolic Executers</a:t>
            </a:r>
          </a:p>
          <a:p>
            <a:pPr indent="-381000" lvl="0" marL="457200" rtl="0">
              <a:spcBef>
                <a:spcPts val="0"/>
              </a:spcBef>
              <a:buSzPct val="100000"/>
            </a:pPr>
            <a:r>
              <a:rPr lang="en" sz="2400"/>
              <a:t>Theorem Provers</a:t>
            </a:r>
          </a:p>
          <a:p>
            <a:pPr lvl="0">
              <a:spcBef>
                <a:spcPts val="0"/>
              </a:spcBef>
              <a:buNone/>
            </a:pPr>
            <a:r>
              <a:t/>
            </a:r>
            <a:endParaRPr/>
          </a:p>
        </p:txBody>
      </p:sp>
      <p:sp>
        <p:nvSpPr>
          <p:cNvPr id="186" name="Shape 18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1000"/>
                                        <p:tgtEl>
                                          <p:spTgt spid="18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Model Checkers</a:t>
            </a:r>
          </a:p>
        </p:txBody>
      </p:sp>
      <p:sp>
        <p:nvSpPr>
          <p:cNvPr id="192" name="Shape 192"/>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sz="1800"/>
              <a:t>A </a:t>
            </a:r>
            <a:r>
              <a:rPr b="1" lang="en" sz="1800"/>
              <a:t>model checker</a:t>
            </a:r>
            <a:r>
              <a:rPr lang="en" sz="1800"/>
              <a:t> verifies a system against a set of specified properties. </a:t>
            </a:r>
          </a:p>
          <a:p>
            <a:pPr lvl="0">
              <a:spcBef>
                <a:spcPts val="0"/>
              </a:spcBef>
              <a:buNone/>
            </a:pPr>
            <a:r>
              <a:rPr lang="en" sz="1800"/>
              <a:t>Usually the system is specified as a set of finite state machines, and the properties are expressed using a temporal logic.</a:t>
            </a:r>
          </a:p>
          <a:p>
            <a:pPr lvl="0">
              <a:spcBef>
                <a:spcPts val="0"/>
              </a:spcBef>
              <a:buNone/>
            </a:pPr>
            <a:r>
              <a:rPr lang="en" sz="1800"/>
              <a:t>The model is typically built in one language, and then verified using a separate model checker.</a:t>
            </a:r>
          </a:p>
        </p:txBody>
      </p:sp>
      <p:sp>
        <p:nvSpPr>
          <p:cNvPr id="193" name="Shape 19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10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10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1000"/>
                                        <p:tgtEl>
                                          <p:spTgt spid="19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